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comments/comment3.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6.xml" ContentType="application/vnd.openxmlformats-officedocument.presentationml.comments+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6"/>
  </p:notesMasterIdLst>
  <p:sldIdLst>
    <p:sldId id="256" r:id="rId2"/>
    <p:sldId id="283" r:id="rId3"/>
    <p:sldId id="259" r:id="rId4"/>
    <p:sldId id="282" r:id="rId5"/>
    <p:sldId id="257" r:id="rId6"/>
    <p:sldId id="261" r:id="rId7"/>
    <p:sldId id="262" r:id="rId8"/>
    <p:sldId id="274" r:id="rId9"/>
    <p:sldId id="263" r:id="rId10"/>
    <p:sldId id="264" r:id="rId11"/>
    <p:sldId id="275" r:id="rId12"/>
    <p:sldId id="265" r:id="rId13"/>
    <p:sldId id="276" r:id="rId14"/>
    <p:sldId id="267" r:id="rId15"/>
    <p:sldId id="280" r:id="rId16"/>
    <p:sldId id="268" r:id="rId17"/>
    <p:sldId id="279" r:id="rId18"/>
    <p:sldId id="270" r:id="rId19"/>
    <p:sldId id="271" r:id="rId20"/>
    <p:sldId id="272" r:id="rId21"/>
    <p:sldId id="281" r:id="rId22"/>
    <p:sldId id="273" r:id="rId23"/>
    <p:sldId id="284"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rooks" initials="tr" lastIdx="21" clrIdx="0">
    <p:extLst>
      <p:ext uri="{19B8F6BF-5375-455C-9EA6-DF929625EA0E}">
        <p15:presenceInfo xmlns:p15="http://schemas.microsoft.com/office/powerpoint/2012/main" userId="e6fb187cb61f5f69" providerId="Windows Live"/>
      </p:ext>
    </p:extLst>
  </p:cmAuthor>
  <p:cmAuthor id="2" name="Michael McCready" initials="MM"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4FFF4F"/>
    <a:srgbClr val="00CC00"/>
    <a:srgbClr val="FFD0C1"/>
    <a:srgbClr val="7F7F7F"/>
    <a:srgbClr val="204DBC"/>
    <a:srgbClr val="00FFFF"/>
    <a:srgbClr val="8F4C31"/>
    <a:srgbClr val="504652"/>
    <a:srgbClr val="1413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09" autoAdjust="0"/>
    <p:restoredTop sz="93592" autoAdjust="0"/>
  </p:normalViewPr>
  <p:slideViewPr>
    <p:cSldViewPr snapToGrid="0">
      <p:cViewPr varScale="1">
        <p:scale>
          <a:sx n="78" d="100"/>
          <a:sy n="78" d="100"/>
        </p:scale>
        <p:origin x="108" y="9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25" d="100"/>
          <a:sy n="125" d="100"/>
        </p:scale>
        <p:origin x="1116" y="-13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EF88A58-F267-42B8-B7E5-F973E626E6EB}"/>
    <pc:docChg chg="modSld">
      <pc:chgData name="" userId="" providerId="" clId="Web-{4EF88A58-F267-42B8-B7E5-F973E626E6EB}" dt="2019-02-07T22:51:43.732" v="117" actId="20577"/>
      <pc:docMkLst>
        <pc:docMk/>
      </pc:docMkLst>
      <pc:sldChg chg="modSp">
        <pc:chgData name="" userId="" providerId="" clId="Web-{4EF88A58-F267-42B8-B7E5-F973E626E6EB}" dt="2019-02-07T22:51:39.263" v="115" actId="20577"/>
        <pc:sldMkLst>
          <pc:docMk/>
          <pc:sldMk cId="1248404740" sldId="281"/>
        </pc:sldMkLst>
        <pc:spChg chg="mod">
          <ac:chgData name="" userId="" providerId="" clId="Web-{4EF88A58-F267-42B8-B7E5-F973E626E6EB}" dt="2019-02-07T22:51:39.263" v="115" actId="20577"/>
          <ac:spMkLst>
            <pc:docMk/>
            <pc:sldMk cId="1248404740" sldId="281"/>
            <ac:spMk id="3" creationId="{014539EC-014D-4A2F-AA71-3D5A35DE87BF}"/>
          </ac:spMkLst>
        </pc:spChg>
      </pc:sldChg>
    </pc:docChg>
  </pc:docChgLst>
  <pc:docChgLst>
    <pc:chgData clId="Web-{A3A09947-0A32-48E4-8E0B-951BAB779CBA}"/>
    <pc:docChg chg="modSld">
      <pc:chgData name="" userId="" providerId="" clId="Web-{A3A09947-0A32-48E4-8E0B-951BAB779CBA}" dt="2018-12-16T13:47:38.748" v="44" actId="1076"/>
      <pc:docMkLst>
        <pc:docMk/>
      </pc:docMkLst>
      <pc:sldChg chg="modSp">
        <pc:chgData name="" userId="" providerId="" clId="Web-{A3A09947-0A32-48E4-8E0B-951BAB779CBA}" dt="2018-12-16T13:47:38.748" v="44" actId="1076"/>
        <pc:sldMkLst>
          <pc:docMk/>
          <pc:sldMk cId="319511012" sldId="256"/>
        </pc:sldMkLst>
        <pc:spChg chg="mod">
          <ac:chgData name="" userId="" providerId="" clId="Web-{A3A09947-0A32-48E4-8E0B-951BAB779CBA}" dt="2018-12-16T13:47:33.638" v="42" actId="20577"/>
          <ac:spMkLst>
            <pc:docMk/>
            <pc:sldMk cId="319511012" sldId="256"/>
            <ac:spMk id="2" creationId="{6F3E5840-F409-4837-8644-B004246F2CAC}"/>
          </ac:spMkLst>
        </pc:spChg>
        <pc:spChg chg="mod">
          <ac:chgData name="" userId="" providerId="" clId="Web-{A3A09947-0A32-48E4-8E0B-951BAB779CBA}" dt="2018-12-16T13:47:38.748" v="44" actId="1076"/>
          <ac:spMkLst>
            <pc:docMk/>
            <pc:sldMk cId="319511012" sldId="256"/>
            <ac:spMk id="4" creationId="{8D6F2114-408B-4989-932B-15D8817A9A6F}"/>
          </ac:spMkLst>
        </pc:spChg>
      </pc:sldChg>
    </pc:docChg>
  </pc:docChgLst>
  <pc:docChgLst>
    <pc:chgData clId="Web-{697DAA25-4235-448E-AFFE-A49ACBE4CE96}"/>
    <pc:docChg chg="modSld">
      <pc:chgData name="" userId="" providerId="" clId="Web-{697DAA25-4235-448E-AFFE-A49ACBE4CE96}" dt="2019-04-09T16:55:46.245" v="30" actId="20577"/>
      <pc:docMkLst>
        <pc:docMk/>
      </pc:docMkLst>
      <pc:sldChg chg="modSp">
        <pc:chgData name="" userId="" providerId="" clId="Web-{697DAA25-4235-448E-AFFE-A49ACBE4CE96}" dt="2019-04-09T16:54:07.521" v="27" actId="20577"/>
        <pc:sldMkLst>
          <pc:docMk/>
          <pc:sldMk cId="3247840258" sldId="279"/>
        </pc:sldMkLst>
        <pc:spChg chg="mod">
          <ac:chgData name="" userId="" providerId="" clId="Web-{697DAA25-4235-448E-AFFE-A49ACBE4CE96}" dt="2019-04-09T16:54:07.521" v="27" actId="20577"/>
          <ac:spMkLst>
            <pc:docMk/>
            <pc:sldMk cId="3247840258" sldId="279"/>
            <ac:spMk id="13" creationId="{71195AF8-9C72-46BD-A4EB-F3FBCDC5DB78}"/>
          </ac:spMkLst>
        </pc:spChg>
      </pc:sldChg>
      <pc:sldChg chg="modSp">
        <pc:chgData name="" userId="" providerId="" clId="Web-{697DAA25-4235-448E-AFFE-A49ACBE4CE96}" dt="2019-04-09T16:53:14.736" v="25" actId="20577"/>
        <pc:sldMkLst>
          <pc:docMk/>
          <pc:sldMk cId="2693800038" sldId="280"/>
        </pc:sldMkLst>
        <pc:spChg chg="mod">
          <ac:chgData name="" userId="" providerId="" clId="Web-{697DAA25-4235-448E-AFFE-A49ACBE4CE96}" dt="2019-04-09T16:53:14.736" v="25" actId="20577"/>
          <ac:spMkLst>
            <pc:docMk/>
            <pc:sldMk cId="2693800038" sldId="280"/>
            <ac:spMk id="3" creationId="{03F7718C-9B2E-49FF-9BA0-085A3C607E3E}"/>
          </ac:spMkLst>
        </pc:spChg>
        <pc:spChg chg="mod">
          <ac:chgData name="" userId="" providerId="" clId="Web-{697DAA25-4235-448E-AFFE-A49ACBE4CE96}" dt="2019-04-09T16:52:31.468" v="4" actId="20577"/>
          <ac:spMkLst>
            <pc:docMk/>
            <pc:sldMk cId="2693800038" sldId="280"/>
            <ac:spMk id="7" creationId="{C5942992-80E4-4D4B-87CA-BE9B3B6A1C55}"/>
          </ac:spMkLst>
        </pc:spChg>
      </pc:sldChg>
      <pc:sldChg chg="modSp">
        <pc:chgData name="" userId="" providerId="" clId="Web-{697DAA25-4235-448E-AFFE-A49ACBE4CE96}" dt="2019-04-09T16:55:44.120" v="29" actId="20577"/>
        <pc:sldMkLst>
          <pc:docMk/>
          <pc:sldMk cId="971258938" sldId="284"/>
        </pc:sldMkLst>
        <pc:spChg chg="mod">
          <ac:chgData name="" userId="" providerId="" clId="Web-{697DAA25-4235-448E-AFFE-A49ACBE4CE96}" dt="2019-04-09T16:55:44.120" v="29" actId="20577"/>
          <ac:spMkLst>
            <pc:docMk/>
            <pc:sldMk cId="971258938" sldId="284"/>
            <ac:spMk id="18" creationId="{A4B56F43-2506-4F82-A10F-841E09AAC976}"/>
          </ac:spMkLst>
        </pc:spChg>
      </pc:sldChg>
    </pc:docChg>
  </pc:docChgLst>
  <pc:docChgLst>
    <pc:chgData clId="Web-{BBA2E434-7CCE-4325-9106-030776535291}"/>
    <pc:docChg chg="modSld">
      <pc:chgData name="" userId="" providerId="" clId="Web-{BBA2E434-7CCE-4325-9106-030776535291}" dt="2018-12-16T14:20:18.095" v="179" actId="20577"/>
      <pc:docMkLst>
        <pc:docMk/>
      </pc:docMkLst>
      <pc:sldChg chg="modSp">
        <pc:chgData name="" userId="" providerId="" clId="Web-{BBA2E434-7CCE-4325-9106-030776535291}" dt="2018-12-16T13:49:46.930" v="11" actId="20577"/>
        <pc:sldMkLst>
          <pc:docMk/>
          <pc:sldMk cId="1808243705" sldId="259"/>
        </pc:sldMkLst>
        <pc:spChg chg="mod">
          <ac:chgData name="" userId="" providerId="" clId="Web-{BBA2E434-7CCE-4325-9106-030776535291}" dt="2018-12-16T13:49:46.930" v="11" actId="20577"/>
          <ac:spMkLst>
            <pc:docMk/>
            <pc:sldMk cId="1808243705" sldId="259"/>
            <ac:spMk id="2" creationId="{D0722D4C-17A2-4521-A8E8-C5DF923BB7EB}"/>
          </ac:spMkLst>
        </pc:spChg>
      </pc:sldChg>
      <pc:sldChg chg="addCm">
        <pc:chgData name="" userId="" providerId="" clId="Web-{BBA2E434-7CCE-4325-9106-030776535291}" dt="2018-12-16T13:51:54.457" v="12"/>
        <pc:sldMkLst>
          <pc:docMk/>
          <pc:sldMk cId="894489573" sldId="261"/>
        </pc:sldMkLst>
      </pc:sldChg>
      <pc:sldChg chg="addCm">
        <pc:chgData name="" userId="" providerId="" clId="Web-{BBA2E434-7CCE-4325-9106-030776535291}" dt="2018-12-16T13:54:10.918" v="13"/>
        <pc:sldMkLst>
          <pc:docMk/>
          <pc:sldMk cId="1936461109" sldId="262"/>
        </pc:sldMkLst>
      </pc:sldChg>
      <pc:sldChg chg="modSp">
        <pc:chgData name="" userId="" providerId="" clId="Web-{BBA2E434-7CCE-4325-9106-030776535291}" dt="2018-12-16T13:57:03.397" v="78" actId="20577"/>
        <pc:sldMkLst>
          <pc:docMk/>
          <pc:sldMk cId="4199459488" sldId="264"/>
        </pc:sldMkLst>
        <pc:spChg chg="mod">
          <ac:chgData name="" userId="" providerId="" clId="Web-{BBA2E434-7CCE-4325-9106-030776535291}" dt="2018-12-16T13:57:03.397" v="78" actId="20577"/>
          <ac:spMkLst>
            <pc:docMk/>
            <pc:sldMk cId="4199459488" sldId="264"/>
            <ac:spMk id="3" creationId="{B8361C10-0212-4297-943B-D209AA9A2204}"/>
          </ac:spMkLst>
        </pc:spChg>
      </pc:sldChg>
      <pc:sldChg chg="modSp">
        <pc:chgData name="" userId="" providerId="" clId="Web-{BBA2E434-7CCE-4325-9106-030776535291}" dt="2018-12-16T14:20:18.095" v="178" actId="20577"/>
        <pc:sldMkLst>
          <pc:docMk/>
          <pc:sldMk cId="2553671776" sldId="268"/>
        </pc:sldMkLst>
        <pc:spChg chg="mod">
          <ac:chgData name="" userId="" providerId="" clId="Web-{BBA2E434-7CCE-4325-9106-030776535291}" dt="2018-12-16T14:20:18.095" v="178" actId="20577"/>
          <ac:spMkLst>
            <pc:docMk/>
            <pc:sldMk cId="2553671776" sldId="268"/>
            <ac:spMk id="3" creationId="{03F7718C-9B2E-49FF-9BA0-085A3C607E3E}"/>
          </ac:spMkLst>
        </pc:spChg>
      </pc:sldChg>
      <pc:sldChg chg="modSp addCm">
        <pc:chgData name="" userId="" providerId="" clId="Web-{BBA2E434-7CCE-4325-9106-030776535291}" dt="2018-12-16T14:16:48.470" v="152"/>
        <pc:sldMkLst>
          <pc:docMk/>
          <pc:sldMk cId="2008096170" sldId="271"/>
        </pc:sldMkLst>
        <pc:spChg chg="mod">
          <ac:chgData name="" userId="" providerId="" clId="Web-{BBA2E434-7CCE-4325-9106-030776535291}" dt="2018-12-16T14:16:32.282" v="150" actId="20577"/>
          <ac:spMkLst>
            <pc:docMk/>
            <pc:sldMk cId="2008096170" sldId="271"/>
            <ac:spMk id="2" creationId="{29E02C13-3A27-46AB-939D-7938E8C02A95}"/>
          </ac:spMkLst>
        </pc:spChg>
      </pc:sldChg>
      <pc:sldChg chg="modSp">
        <pc:chgData name="" userId="" providerId="" clId="Web-{BBA2E434-7CCE-4325-9106-030776535291}" dt="2018-12-16T14:07:20.309" v="127" actId="20577"/>
        <pc:sldMkLst>
          <pc:docMk/>
          <pc:sldMk cId="3373181134" sldId="272"/>
        </pc:sldMkLst>
        <pc:spChg chg="mod">
          <ac:chgData name="" userId="" providerId="" clId="Web-{BBA2E434-7CCE-4325-9106-030776535291}" dt="2018-12-16T14:07:20.309" v="127" actId="20577"/>
          <ac:spMkLst>
            <pc:docMk/>
            <pc:sldMk cId="3373181134" sldId="272"/>
            <ac:spMk id="3" creationId="{014539EC-014D-4A2F-AA71-3D5A35DE87BF}"/>
          </ac:spMkLst>
        </pc:spChg>
      </pc:sldChg>
      <pc:sldChg chg="modSp">
        <pc:chgData name="" userId="" providerId="" clId="Web-{BBA2E434-7CCE-4325-9106-030776535291}" dt="2018-12-16T13:55:57.159" v="63" actId="20577"/>
        <pc:sldMkLst>
          <pc:docMk/>
          <pc:sldMk cId="2184356309" sldId="274"/>
        </pc:sldMkLst>
        <pc:spChg chg="mod">
          <ac:chgData name="" userId="" providerId="" clId="Web-{BBA2E434-7CCE-4325-9106-030776535291}" dt="2018-12-16T13:55:57.159" v="63" actId="20577"/>
          <ac:spMkLst>
            <pc:docMk/>
            <pc:sldMk cId="2184356309" sldId="274"/>
            <ac:spMk id="3" creationId="{CB37B480-AA8E-47B6-8E6D-B7CE958017F3}"/>
          </ac:spMkLst>
        </pc:spChg>
      </pc:sldChg>
      <pc:sldChg chg="modSp addCm">
        <pc:chgData name="" userId="" providerId="" clId="Web-{BBA2E434-7CCE-4325-9106-030776535291}" dt="2018-12-16T14:15:33.622" v="148" actId="20577"/>
        <pc:sldMkLst>
          <pc:docMk/>
          <pc:sldMk cId="1248404740" sldId="281"/>
        </pc:sldMkLst>
        <pc:spChg chg="mod">
          <ac:chgData name="" userId="" providerId="" clId="Web-{BBA2E434-7CCE-4325-9106-030776535291}" dt="2018-12-16T14:15:33.622" v="148" actId="20577"/>
          <ac:spMkLst>
            <pc:docMk/>
            <pc:sldMk cId="1248404740" sldId="281"/>
            <ac:spMk id="3" creationId="{014539EC-014D-4A2F-AA71-3D5A35DE87BF}"/>
          </ac:spMkLst>
        </pc:spChg>
      </pc:sldChg>
      <pc:sldChg chg="addCm">
        <pc:chgData name="" userId="" providerId="" clId="Web-{BBA2E434-7CCE-4325-9106-030776535291}" dt="2018-12-16T14:05:38.740" v="80"/>
        <pc:sldMkLst>
          <pc:docMk/>
          <pc:sldMk cId="971258938" sldId="284"/>
        </pc:sldMkLst>
      </pc:sldChg>
    </pc:docChg>
  </pc:docChgLst>
  <pc:docChgLst>
    <pc:chgData clId="Web-{83E56EAE-E130-40ED-8071-C2DDBB27F620}"/>
    <pc:docChg chg="modSld sldOrd">
      <pc:chgData name="" userId="" providerId="" clId="Web-{83E56EAE-E130-40ED-8071-C2DDBB27F620}" dt="2018-12-16T14:49:12.524" v="3" actId="20577"/>
      <pc:docMkLst>
        <pc:docMk/>
      </pc:docMkLst>
      <pc:sldChg chg="ord">
        <pc:chgData name="" userId="" providerId="" clId="Web-{83E56EAE-E130-40ED-8071-C2DDBB27F620}" dt="2018-12-16T14:41:46.755" v="0"/>
        <pc:sldMkLst>
          <pc:docMk/>
          <pc:sldMk cId="2692028671" sldId="257"/>
        </pc:sldMkLst>
      </pc:sldChg>
      <pc:sldChg chg="modSp">
        <pc:chgData name="" userId="" providerId="" clId="Web-{83E56EAE-E130-40ED-8071-C2DDBB27F620}" dt="2018-12-16T14:49:12.524" v="3" actId="20577"/>
        <pc:sldMkLst>
          <pc:docMk/>
          <pc:sldMk cId="382990872" sldId="276"/>
        </pc:sldMkLst>
        <pc:spChg chg="mod">
          <ac:chgData name="" userId="" providerId="" clId="Web-{83E56EAE-E130-40ED-8071-C2DDBB27F620}" dt="2018-12-16T14:49:12.524" v="3" actId="20577"/>
          <ac:spMkLst>
            <pc:docMk/>
            <pc:sldMk cId="382990872" sldId="276"/>
            <ac:spMk id="3" creationId="{9371B62D-8F41-4D99-835A-30E5E42B5416}"/>
          </ac:spMkLst>
        </pc:spChg>
      </pc:sldChg>
    </pc:docChg>
  </pc:docChgLst>
  <pc:docChgLst>
    <pc:chgData clId="Web-{1FECE733-F55F-4677-A26B-D2E67BA59776}"/>
    <pc:docChg chg="modSld">
      <pc:chgData name="" userId="" providerId="" clId="Web-{1FECE733-F55F-4677-A26B-D2E67BA59776}" dt="2019-02-07T22:48:48.768" v="244" actId="20577"/>
      <pc:docMkLst>
        <pc:docMk/>
      </pc:docMkLst>
      <pc:sldChg chg="modSp delCm">
        <pc:chgData name="" userId="" providerId="" clId="Web-{1FECE733-F55F-4677-A26B-D2E67BA59776}" dt="2019-02-07T22:46:24.010" v="139" actId="20577"/>
        <pc:sldMkLst>
          <pc:docMk/>
          <pc:sldMk cId="1936461109" sldId="262"/>
        </pc:sldMkLst>
        <pc:spChg chg="mod">
          <ac:chgData name="" userId="" providerId="" clId="Web-{1FECE733-F55F-4677-A26B-D2E67BA59776}" dt="2019-02-07T22:46:24.010" v="139" actId="20577"/>
          <ac:spMkLst>
            <pc:docMk/>
            <pc:sldMk cId="1936461109" sldId="262"/>
            <ac:spMk id="3" creationId="{CB37B480-AA8E-47B6-8E6D-B7CE958017F3}"/>
          </ac:spMkLst>
        </pc:spChg>
      </pc:sldChg>
      <pc:sldChg chg="modSp delCm">
        <pc:chgData name="" userId="" providerId="" clId="Web-{1FECE733-F55F-4677-A26B-D2E67BA59776}" dt="2019-02-07T22:47:01.840" v="165" actId="20577"/>
        <pc:sldMkLst>
          <pc:docMk/>
          <pc:sldMk cId="2553671776" sldId="268"/>
        </pc:sldMkLst>
        <pc:spChg chg="mod">
          <ac:chgData name="" userId="" providerId="" clId="Web-{1FECE733-F55F-4677-A26B-D2E67BA59776}" dt="2019-02-07T22:47:01.840" v="165" actId="20577"/>
          <ac:spMkLst>
            <pc:docMk/>
            <pc:sldMk cId="2553671776" sldId="268"/>
            <ac:spMk id="3" creationId="{03F7718C-9B2E-49FF-9BA0-085A3C607E3E}"/>
          </ac:spMkLst>
        </pc:spChg>
      </pc:sldChg>
      <pc:sldChg chg="delCm">
        <pc:chgData name="" userId="" providerId="" clId="Web-{1FECE733-F55F-4677-A26B-D2E67BA59776}" dt="2019-02-07T22:35:09.154" v="5"/>
        <pc:sldMkLst>
          <pc:docMk/>
          <pc:sldMk cId="2567543362" sldId="270"/>
        </pc:sldMkLst>
      </pc:sldChg>
      <pc:sldChg chg="delSp modSp delCm">
        <pc:chgData name="" userId="" providerId="" clId="Web-{1FECE733-F55F-4677-A26B-D2E67BA59776}" dt="2019-02-07T22:36:00.266" v="12"/>
        <pc:sldMkLst>
          <pc:docMk/>
          <pc:sldMk cId="2008096170" sldId="271"/>
        </pc:sldMkLst>
        <pc:spChg chg="del mod">
          <ac:chgData name="" userId="" providerId="" clId="Web-{1FECE733-F55F-4677-A26B-D2E67BA59776}" dt="2019-02-07T22:36:00.266" v="12"/>
          <ac:spMkLst>
            <pc:docMk/>
            <pc:sldMk cId="2008096170" sldId="271"/>
            <ac:spMk id="4" creationId="{B3081CB0-1D3B-41E5-A1D0-A3A6E4060340}"/>
          </ac:spMkLst>
        </pc:spChg>
      </pc:sldChg>
      <pc:sldChg chg="modSp">
        <pc:chgData name="" userId="" providerId="" clId="Web-{1FECE733-F55F-4677-A26B-D2E67BA59776}" dt="2019-02-07T22:31:30.688" v="1" actId="1076"/>
        <pc:sldMkLst>
          <pc:docMk/>
          <pc:sldMk cId="2184356309" sldId="274"/>
        </pc:sldMkLst>
        <pc:picChg chg="mod">
          <ac:chgData name="" userId="" providerId="" clId="Web-{1FECE733-F55F-4677-A26B-D2E67BA59776}" dt="2019-02-07T22:31:30.688" v="1" actId="1076"/>
          <ac:picMkLst>
            <pc:docMk/>
            <pc:sldMk cId="2184356309" sldId="274"/>
            <ac:picMk id="22" creationId="{3A1B351F-E933-439F-BD53-58FB39A7F399}"/>
          </ac:picMkLst>
        </pc:picChg>
      </pc:sldChg>
      <pc:sldChg chg="modSp">
        <pc:chgData name="" userId="" providerId="" clId="Web-{1FECE733-F55F-4677-A26B-D2E67BA59776}" dt="2019-02-07T22:47:39.592" v="208" actId="20577"/>
        <pc:sldMkLst>
          <pc:docMk/>
          <pc:sldMk cId="3247840258" sldId="279"/>
        </pc:sldMkLst>
        <pc:spChg chg="mod">
          <ac:chgData name="" userId="" providerId="" clId="Web-{1FECE733-F55F-4677-A26B-D2E67BA59776}" dt="2019-02-07T22:47:39.592" v="208" actId="20577"/>
          <ac:spMkLst>
            <pc:docMk/>
            <pc:sldMk cId="3247840258" sldId="279"/>
            <ac:spMk id="14" creationId="{5ADDA01C-E201-4B72-A3FF-A67D3170A727}"/>
          </ac:spMkLst>
        </pc:spChg>
      </pc:sldChg>
      <pc:sldChg chg="delSp modSp delCm">
        <pc:chgData name="" userId="" providerId="" clId="Web-{1FECE733-F55F-4677-A26B-D2E67BA59776}" dt="2019-02-07T22:48:28.908" v="242" actId="20577"/>
        <pc:sldMkLst>
          <pc:docMk/>
          <pc:sldMk cId="1248404740" sldId="281"/>
        </pc:sldMkLst>
        <pc:spChg chg="mod">
          <ac:chgData name="" userId="" providerId="" clId="Web-{1FECE733-F55F-4677-A26B-D2E67BA59776}" dt="2019-02-07T22:37:12.945" v="21" actId="20577"/>
          <ac:spMkLst>
            <pc:docMk/>
            <pc:sldMk cId="1248404740" sldId="281"/>
            <ac:spMk id="2" creationId="{FB452AC8-91AE-44AF-91E8-AA11DEDF50B2}"/>
          </ac:spMkLst>
        </pc:spChg>
        <pc:spChg chg="mod">
          <ac:chgData name="" userId="" providerId="" clId="Web-{1FECE733-F55F-4677-A26B-D2E67BA59776}" dt="2019-02-07T22:48:28.908" v="242" actId="20577"/>
          <ac:spMkLst>
            <pc:docMk/>
            <pc:sldMk cId="1248404740" sldId="281"/>
            <ac:spMk id="3" creationId="{014539EC-014D-4A2F-AA71-3D5A35DE87BF}"/>
          </ac:spMkLst>
        </pc:spChg>
        <pc:spChg chg="del">
          <ac:chgData name="" userId="" providerId="" clId="Web-{1FECE733-F55F-4677-A26B-D2E67BA59776}" dt="2019-02-07T22:37:28.165" v="23"/>
          <ac:spMkLst>
            <pc:docMk/>
            <pc:sldMk cId="1248404740" sldId="281"/>
            <ac:spMk id="4" creationId="{86896690-8E18-47CD-9D96-DC7283F52F2B}"/>
          </ac:spMkLst>
        </pc:spChg>
      </pc:sldChg>
      <pc:sldChg chg="modSp">
        <pc:chgData name="" userId="" providerId="" clId="Web-{1FECE733-F55F-4677-A26B-D2E67BA59776}" dt="2019-02-07T22:40:56.412" v="59" actId="20577"/>
        <pc:sldMkLst>
          <pc:docMk/>
          <pc:sldMk cId="971258938" sldId="284"/>
        </pc:sldMkLst>
        <pc:spChg chg="mod">
          <ac:chgData name="" userId="" providerId="" clId="Web-{1FECE733-F55F-4677-A26B-D2E67BA59776}" dt="2019-02-07T22:40:56.412" v="59" actId="20577"/>
          <ac:spMkLst>
            <pc:docMk/>
            <pc:sldMk cId="971258938" sldId="284"/>
            <ac:spMk id="18" creationId="{A4B56F43-2506-4F82-A10F-841E09AAC97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r>
              <a:rPr lang="en-US" sz="2000" b="1" dirty="0">
                <a:solidFill>
                  <a:schemeClr val="accent1"/>
                </a:solidFill>
              </a:rPr>
              <a:t>Time From Discharge</a:t>
            </a:r>
          </a:p>
          <a:p>
            <a:pPr>
              <a:defRPr sz="2000" b="1">
                <a:solidFill>
                  <a:schemeClr val="accent1"/>
                </a:solidFill>
              </a:defRPr>
            </a:pPr>
            <a:r>
              <a:rPr lang="en-US" sz="2000" b="1" dirty="0">
                <a:solidFill>
                  <a:schemeClr val="accent1"/>
                </a:solidFill>
              </a:rPr>
              <a:t> To Collection</a:t>
            </a:r>
          </a:p>
        </c:rich>
      </c:tx>
      <c:layout>
        <c:manualLayout>
          <c:xMode val="edge"/>
          <c:yMode val="edge"/>
          <c:x val="0.31266730364844747"/>
          <c:y val="1.8776949756280459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endParaRPr lang="en-US"/>
        </a:p>
      </c:txPr>
    </c:title>
    <c:autoTitleDeleted val="0"/>
    <c:plotArea>
      <c:layout>
        <c:manualLayout>
          <c:layoutTarget val="inner"/>
          <c:xMode val="edge"/>
          <c:yMode val="edge"/>
          <c:x val="0.25297100131857053"/>
          <c:y val="0.20792038856581863"/>
          <c:w val="0.72311328382217832"/>
          <c:h val="0.64095291744436766"/>
        </c:manualLayout>
      </c:layout>
      <c:barChart>
        <c:barDir val="col"/>
        <c:grouping val="clustered"/>
        <c:varyColors val="0"/>
        <c:ser>
          <c:idx val="0"/>
          <c:order val="0"/>
          <c:tx>
            <c:strRef>
              <c:f>Sheet1!$B$1</c:f>
              <c:strCache>
                <c:ptCount val="1"/>
                <c:pt idx="0">
                  <c:v>Discharge</c:v>
                </c:pt>
              </c:strCache>
            </c:strRef>
          </c:tx>
          <c:spPr>
            <a:solidFill>
              <a:srgbClr val="141330"/>
            </a:solidFill>
            <a:ln>
              <a:noFill/>
            </a:ln>
            <a:effectLst/>
          </c:spPr>
          <c:invertIfNegative val="0"/>
          <c:dPt>
            <c:idx val="0"/>
            <c:invertIfNegative val="0"/>
            <c:bubble3D val="0"/>
            <c:spPr>
              <a:solidFill>
                <a:srgbClr val="8F4C31"/>
              </a:solidFill>
              <a:ln>
                <a:noFill/>
              </a:ln>
              <a:effectLst/>
            </c:spPr>
            <c:extLst>
              <c:ext xmlns:c16="http://schemas.microsoft.com/office/drawing/2014/chart" uri="{C3380CC4-5D6E-409C-BE32-E72D297353CC}">
                <c16:uniqueId val="{00000004-F4E2-4365-9934-6B69759B122C}"/>
              </c:ext>
            </c:extLst>
          </c:dPt>
          <c:dPt>
            <c:idx val="1"/>
            <c:invertIfNegative val="0"/>
            <c:bubble3D val="0"/>
            <c:spPr>
              <a:solidFill>
                <a:srgbClr val="504652"/>
              </a:solidFill>
              <a:ln>
                <a:noFill/>
              </a:ln>
              <a:effectLst/>
            </c:spPr>
            <c:extLst>
              <c:ext xmlns:c16="http://schemas.microsoft.com/office/drawing/2014/chart" uri="{C3380CC4-5D6E-409C-BE32-E72D297353CC}">
                <c16:uniqueId val="{00000003-F4E2-4365-9934-6B69759B122C}"/>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Lawyer A</c:v>
                </c:pt>
                <c:pt idx="1">
                  <c:v>Lawyer B</c:v>
                </c:pt>
                <c:pt idx="2">
                  <c:v>Lawyer C</c:v>
                </c:pt>
              </c:strCache>
            </c:strRef>
          </c:cat>
          <c:val>
            <c:numRef>
              <c:f>Sheet1!$B$2:$B$4</c:f>
              <c:numCache>
                <c:formatCode>0</c:formatCode>
                <c:ptCount val="3"/>
                <c:pt idx="0">
                  <c:v>61</c:v>
                </c:pt>
                <c:pt idx="1">
                  <c:v>90</c:v>
                </c:pt>
                <c:pt idx="2">
                  <c:v>45</c:v>
                </c:pt>
              </c:numCache>
            </c:numRef>
          </c:val>
          <c:extLst>
            <c:ext xmlns:c16="http://schemas.microsoft.com/office/drawing/2014/chart" uri="{C3380CC4-5D6E-409C-BE32-E72D297353CC}">
              <c16:uniqueId val="{00000000-F4E2-4365-9934-6B69759B122C}"/>
            </c:ext>
          </c:extLst>
        </c:ser>
        <c:ser>
          <c:idx val="1"/>
          <c:order val="1"/>
          <c:tx>
            <c:strRef>
              <c:f>Sheet1!$C$1</c:f>
              <c:strCache>
                <c:ptCount val="1"/>
                <c:pt idx="0">
                  <c:v>Column1</c:v>
                </c:pt>
              </c:strCache>
            </c:strRef>
          </c:tx>
          <c:spPr>
            <a:solidFill>
              <a:schemeClr val="accent2">
                <a:lumMod val="60000"/>
                <a:lumOff val="40000"/>
              </a:schemeClr>
            </a:solidFill>
            <a:ln>
              <a:noFill/>
            </a:ln>
            <a:effectLst/>
          </c:spPr>
          <c:invertIfNegative val="0"/>
          <c:dLbls>
            <c:delete val="1"/>
          </c:dLbls>
          <c:cat>
            <c:strRef>
              <c:f>Sheet1!$A$2:$A$4</c:f>
              <c:strCache>
                <c:ptCount val="3"/>
                <c:pt idx="0">
                  <c:v>Lawyer A</c:v>
                </c:pt>
                <c:pt idx="1">
                  <c:v>Lawyer B</c:v>
                </c:pt>
                <c:pt idx="2">
                  <c:v>Lawyer C</c:v>
                </c:pt>
              </c:strCache>
            </c:strRef>
          </c:cat>
          <c:val>
            <c:numRef>
              <c:f>Sheet1!$C$2:$C$4</c:f>
              <c:numCache>
                <c:formatCode>General</c:formatCode>
                <c:ptCount val="3"/>
              </c:numCache>
            </c:numRef>
          </c:val>
          <c:extLst>
            <c:ext xmlns:c16="http://schemas.microsoft.com/office/drawing/2014/chart" uri="{C3380CC4-5D6E-409C-BE32-E72D297353CC}">
              <c16:uniqueId val="{00000001-F4E2-4365-9934-6B69759B122C}"/>
            </c:ext>
          </c:extLst>
        </c:ser>
        <c:dLbls>
          <c:showLegendKey val="0"/>
          <c:showVal val="1"/>
          <c:showCatName val="0"/>
          <c:showSerName val="0"/>
          <c:showPercent val="0"/>
          <c:showBubbleSize val="0"/>
        </c:dLbls>
        <c:gapWidth val="61"/>
        <c:overlap val="20"/>
        <c:axId val="423636424"/>
        <c:axId val="423640688"/>
      </c:barChart>
      <c:lineChart>
        <c:grouping val="standard"/>
        <c:varyColors val="0"/>
        <c:ser>
          <c:idx val="2"/>
          <c:order val="2"/>
          <c:tx>
            <c:strRef>
              <c:f>Sheet1!$D$1</c:f>
              <c:strCache>
                <c:ptCount val="1"/>
                <c:pt idx="0">
                  <c:v>Column2</c:v>
                </c:pt>
              </c:strCache>
            </c:strRef>
          </c:tx>
          <c:spPr>
            <a:ln w="28575" cap="rnd">
              <a:noFill/>
              <a:round/>
            </a:ln>
            <a:effectLst/>
          </c:spPr>
          <c:marker>
            <c:symbol val="none"/>
          </c:marker>
          <c:dLbls>
            <c:delete val="1"/>
          </c:dLbls>
          <c:cat>
            <c:strRef>
              <c:f>Sheet1!$A$2:$A$4</c:f>
              <c:strCache>
                <c:ptCount val="3"/>
                <c:pt idx="0">
                  <c:v>Lawyer A</c:v>
                </c:pt>
                <c:pt idx="1">
                  <c:v>Lawyer B</c:v>
                </c:pt>
                <c:pt idx="2">
                  <c:v>Lawyer C</c:v>
                </c:pt>
              </c:strCache>
            </c:strRef>
          </c:cat>
          <c:val>
            <c:numRef>
              <c:f>Sheet1!$D$2:$D$4</c:f>
              <c:numCache>
                <c:formatCode>General</c:formatCode>
                <c:ptCount val="3"/>
              </c:numCache>
            </c:numRef>
          </c:val>
          <c:smooth val="0"/>
          <c:extLst>
            <c:ext xmlns:c16="http://schemas.microsoft.com/office/drawing/2014/chart" uri="{C3380CC4-5D6E-409C-BE32-E72D297353CC}">
              <c16:uniqueId val="{00000002-F4E2-4365-9934-6B69759B122C}"/>
            </c:ext>
          </c:extLst>
        </c:ser>
        <c:dLbls>
          <c:showLegendKey val="0"/>
          <c:showVal val="1"/>
          <c:showCatName val="0"/>
          <c:showSerName val="0"/>
          <c:showPercent val="0"/>
          <c:showBubbleSize val="0"/>
        </c:dLbls>
        <c:marker val="1"/>
        <c:smooth val="0"/>
        <c:axId val="423654136"/>
        <c:axId val="423656104"/>
      </c:lineChart>
      <c:catAx>
        <c:axId val="423636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3640688"/>
        <c:crosses val="autoZero"/>
        <c:auto val="1"/>
        <c:lblAlgn val="ctr"/>
        <c:lblOffset val="100"/>
        <c:noMultiLvlLbl val="0"/>
      </c:catAx>
      <c:valAx>
        <c:axId val="423640688"/>
        <c:scaling>
          <c:orientation val="minMax"/>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 Of Days: Discharge To Collection</a:t>
                </a:r>
              </a:p>
            </c:rich>
          </c:tx>
          <c:layout>
            <c:manualLayout>
              <c:xMode val="edge"/>
              <c:yMode val="edge"/>
              <c:x val="7.1937477492238402E-2"/>
              <c:y val="0.19465325285575724"/>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23636424"/>
        <c:crosses val="autoZero"/>
        <c:crossBetween val="between"/>
        <c:majorUnit val="20"/>
      </c:valAx>
      <c:valAx>
        <c:axId val="423656104"/>
        <c:scaling>
          <c:orientation val="minMax"/>
        </c:scaling>
        <c:delete val="1"/>
        <c:axPos val="r"/>
        <c:numFmt formatCode="General" sourceLinked="1"/>
        <c:majorTickMark val="out"/>
        <c:minorTickMark val="none"/>
        <c:tickLblPos val="nextTo"/>
        <c:crossAx val="423654136"/>
        <c:crosses val="max"/>
        <c:crossBetween val="between"/>
      </c:valAx>
      <c:catAx>
        <c:axId val="423654136"/>
        <c:scaling>
          <c:orientation val="minMax"/>
        </c:scaling>
        <c:delete val="1"/>
        <c:axPos val="b"/>
        <c:numFmt formatCode="General" sourceLinked="1"/>
        <c:majorTickMark val="out"/>
        <c:minorTickMark val="none"/>
        <c:tickLblPos val="nextTo"/>
        <c:crossAx val="42365610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r>
              <a:rPr lang="en-US" sz="2000" b="1">
                <a:solidFill>
                  <a:schemeClr val="accent1"/>
                </a:solidFill>
              </a:rPr>
              <a:t>Percentage Billed/Collected</a:t>
            </a:r>
          </a:p>
        </c:rich>
      </c:tx>
      <c:layout>
        <c:manualLayout>
          <c:xMode val="edge"/>
          <c:yMode val="edge"/>
          <c:x val="0.20521113306193442"/>
          <c:y val="9.2015399900195888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accent1"/>
              </a:solidFill>
              <a:latin typeface="+mn-lt"/>
              <a:ea typeface="+mn-ea"/>
              <a:cs typeface="+mn-cs"/>
            </a:defRPr>
          </a:pPr>
          <a:endParaRPr lang="en-US"/>
        </a:p>
      </c:txPr>
    </c:title>
    <c:autoTitleDeleted val="0"/>
    <c:plotArea>
      <c:layout>
        <c:manualLayout>
          <c:layoutTarget val="inner"/>
          <c:xMode val="edge"/>
          <c:yMode val="edge"/>
          <c:x val="0.33785497587205449"/>
          <c:y val="0.13990582298768039"/>
          <c:w val="0.66214502412794551"/>
          <c:h val="0.57621375880925996"/>
        </c:manualLayout>
      </c:layout>
      <c:barChart>
        <c:barDir val="col"/>
        <c:grouping val="clustered"/>
        <c:varyColors val="0"/>
        <c:ser>
          <c:idx val="0"/>
          <c:order val="0"/>
          <c:tx>
            <c:strRef>
              <c:f>Sheet1!$B$1</c:f>
              <c:strCache>
                <c:ptCount val="1"/>
                <c:pt idx="0">
                  <c:v>Billed</c:v>
                </c:pt>
              </c:strCache>
            </c:strRef>
          </c:tx>
          <c:spPr>
            <a:solidFill>
              <a:schemeClr val="accent2"/>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0-FA53-465C-997A-8618EBB5C22F}"/>
              </c:ext>
            </c:extLst>
          </c:dPt>
          <c:dPt>
            <c:idx val="1"/>
            <c:invertIfNegative val="0"/>
            <c:bubble3D val="0"/>
            <c:spPr>
              <a:solidFill>
                <a:schemeClr val="accent6">
                  <a:lumMod val="50000"/>
                </a:schemeClr>
              </a:solidFill>
              <a:ln>
                <a:noFill/>
              </a:ln>
              <a:effectLst/>
            </c:spPr>
            <c:extLst>
              <c:ext xmlns:c16="http://schemas.microsoft.com/office/drawing/2014/chart" uri="{C3380CC4-5D6E-409C-BE32-E72D297353CC}">
                <c16:uniqueId val="{00000002-FA53-465C-997A-8618EBB5C22F}"/>
              </c:ext>
            </c:extLst>
          </c:dPt>
          <c:dPt>
            <c:idx val="2"/>
            <c:invertIfNegative val="0"/>
            <c:bubble3D val="0"/>
            <c:spPr>
              <a:solidFill>
                <a:schemeClr val="accent2">
                  <a:lumMod val="50000"/>
                </a:schemeClr>
              </a:solidFill>
              <a:ln>
                <a:noFill/>
              </a:ln>
              <a:effectLst/>
            </c:spPr>
            <c:extLst>
              <c:ext xmlns:c16="http://schemas.microsoft.com/office/drawing/2014/chart" uri="{C3380CC4-5D6E-409C-BE32-E72D297353CC}">
                <c16:uniqueId val="{00000004-FA53-465C-997A-8618EBB5C22F}"/>
              </c:ext>
            </c:extLst>
          </c:dPt>
          <c:dLbls>
            <c:delete val="1"/>
          </c:dLbls>
          <c:cat>
            <c:strRef>
              <c:f>Sheet1!$A$2:$A$4</c:f>
              <c:strCache>
                <c:ptCount val="3"/>
                <c:pt idx="0">
                  <c:v>Lawyer A</c:v>
                </c:pt>
                <c:pt idx="1">
                  <c:v>Lawyer B</c:v>
                </c:pt>
                <c:pt idx="2">
                  <c:v>Lawyer C</c:v>
                </c:pt>
              </c:strCache>
            </c:strRef>
          </c:cat>
          <c:val>
            <c:numRef>
              <c:f>Sheet1!$B$2:$B$4</c:f>
              <c:numCache>
                <c:formatCode>_("$"* #,##0_);_("$"* \(#,##0\);_("$"* "-"??_);_(@_)</c:formatCode>
                <c:ptCount val="3"/>
                <c:pt idx="0">
                  <c:v>73500</c:v>
                </c:pt>
                <c:pt idx="1">
                  <c:v>45000</c:v>
                </c:pt>
                <c:pt idx="2">
                  <c:v>66000</c:v>
                </c:pt>
              </c:numCache>
            </c:numRef>
          </c:val>
          <c:extLst>
            <c:ext xmlns:c16="http://schemas.microsoft.com/office/drawing/2014/chart" uri="{C3380CC4-5D6E-409C-BE32-E72D297353CC}">
              <c16:uniqueId val="{00000000-F4E2-4365-9934-6B69759B122C}"/>
            </c:ext>
          </c:extLst>
        </c:ser>
        <c:ser>
          <c:idx val="1"/>
          <c:order val="1"/>
          <c:tx>
            <c:strRef>
              <c:f>Sheet1!$C$1</c:f>
              <c:strCache>
                <c:ptCount val="1"/>
                <c:pt idx="0">
                  <c:v>Collected</c:v>
                </c:pt>
              </c:strCache>
            </c:strRef>
          </c:tx>
          <c:spPr>
            <a:solidFill>
              <a:schemeClr val="accent2">
                <a:lumMod val="75000"/>
              </a:schemeClr>
            </a:solidFill>
            <a:ln>
              <a:noFill/>
            </a:ln>
            <a:effectLst/>
          </c:spPr>
          <c:invertIfNegative val="0"/>
          <c:dPt>
            <c:idx val="0"/>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1-FA53-465C-997A-8618EBB5C22F}"/>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FA53-465C-997A-8618EBB5C22F}"/>
              </c:ext>
            </c:extLst>
          </c:dPt>
          <c:dPt>
            <c:idx val="2"/>
            <c:invertIfNegative val="0"/>
            <c:bubble3D val="0"/>
            <c:spPr>
              <a:solidFill>
                <a:srgbClr val="3B378D"/>
              </a:solidFill>
              <a:ln>
                <a:noFill/>
              </a:ln>
              <a:effectLst/>
            </c:spPr>
            <c:extLst>
              <c:ext xmlns:c16="http://schemas.microsoft.com/office/drawing/2014/chart" uri="{C3380CC4-5D6E-409C-BE32-E72D297353CC}">
                <c16:uniqueId val="{00000005-FA53-465C-997A-8618EBB5C22F}"/>
              </c:ext>
            </c:extLst>
          </c:dPt>
          <c:dLbls>
            <c:delete val="1"/>
          </c:dLbls>
          <c:cat>
            <c:strRef>
              <c:f>Sheet1!$A$2:$A$4</c:f>
              <c:strCache>
                <c:ptCount val="3"/>
                <c:pt idx="0">
                  <c:v>Lawyer A</c:v>
                </c:pt>
                <c:pt idx="1">
                  <c:v>Lawyer B</c:v>
                </c:pt>
                <c:pt idx="2">
                  <c:v>Lawyer C</c:v>
                </c:pt>
              </c:strCache>
            </c:strRef>
          </c:cat>
          <c:val>
            <c:numRef>
              <c:f>Sheet1!$C$2:$C$4</c:f>
              <c:numCache>
                <c:formatCode>_("$"* #,##0_);_("$"* \(#,##0\);_("$"* "-"??_);_(@_)</c:formatCode>
                <c:ptCount val="3"/>
                <c:pt idx="0">
                  <c:v>65000</c:v>
                </c:pt>
                <c:pt idx="1">
                  <c:v>35000</c:v>
                </c:pt>
                <c:pt idx="2">
                  <c:v>60000</c:v>
                </c:pt>
              </c:numCache>
            </c:numRef>
          </c:val>
          <c:extLst>
            <c:ext xmlns:c16="http://schemas.microsoft.com/office/drawing/2014/chart" uri="{C3380CC4-5D6E-409C-BE32-E72D297353CC}">
              <c16:uniqueId val="{00000001-F4E2-4365-9934-6B69759B122C}"/>
            </c:ext>
          </c:extLst>
        </c:ser>
        <c:dLbls>
          <c:showLegendKey val="0"/>
          <c:showVal val="1"/>
          <c:showCatName val="0"/>
          <c:showSerName val="0"/>
          <c:showPercent val="0"/>
          <c:showBubbleSize val="0"/>
        </c:dLbls>
        <c:gapWidth val="204"/>
        <c:overlap val="-10"/>
        <c:axId val="423636424"/>
        <c:axId val="423640688"/>
      </c:barChart>
      <c:lineChart>
        <c:grouping val="standard"/>
        <c:varyColors val="0"/>
        <c:ser>
          <c:idx val="2"/>
          <c:order val="2"/>
          <c:tx>
            <c:strRef>
              <c:f>Sheet1!$D$1</c:f>
              <c:strCache>
                <c:ptCount val="1"/>
                <c:pt idx="0">
                  <c:v>% Collected/Billed</c:v>
                </c:pt>
              </c:strCache>
            </c:strRef>
          </c:tx>
          <c:spPr>
            <a:ln w="28575" cap="rnd">
              <a:noFill/>
              <a:round/>
            </a:ln>
            <a:effectLst/>
          </c:spPr>
          <c:marker>
            <c:symbol val="none"/>
          </c:marker>
          <c:dLbls>
            <c:delete val="1"/>
          </c:dLbls>
          <c:cat>
            <c:strRef>
              <c:f>Sheet1!$A$2:$A$4</c:f>
              <c:strCache>
                <c:ptCount val="3"/>
                <c:pt idx="0">
                  <c:v>Lawyer A</c:v>
                </c:pt>
                <c:pt idx="1">
                  <c:v>Lawyer B</c:v>
                </c:pt>
                <c:pt idx="2">
                  <c:v>Lawyer C</c:v>
                </c:pt>
              </c:strCache>
            </c:strRef>
          </c:cat>
          <c:val>
            <c:numRef>
              <c:f>Sheet1!$D$2:$D$4</c:f>
              <c:numCache>
                <c:formatCode>0.00%</c:formatCode>
                <c:ptCount val="3"/>
                <c:pt idx="0">
                  <c:v>0.88435374149659862</c:v>
                </c:pt>
                <c:pt idx="1">
                  <c:v>0.77777777777777779</c:v>
                </c:pt>
                <c:pt idx="2">
                  <c:v>0.90909090909090906</c:v>
                </c:pt>
              </c:numCache>
            </c:numRef>
          </c:val>
          <c:smooth val="0"/>
          <c:extLst>
            <c:ext xmlns:c16="http://schemas.microsoft.com/office/drawing/2014/chart" uri="{C3380CC4-5D6E-409C-BE32-E72D297353CC}">
              <c16:uniqueId val="{00000002-F4E2-4365-9934-6B69759B122C}"/>
            </c:ext>
          </c:extLst>
        </c:ser>
        <c:dLbls>
          <c:showLegendKey val="0"/>
          <c:showVal val="1"/>
          <c:showCatName val="0"/>
          <c:showSerName val="0"/>
          <c:showPercent val="0"/>
          <c:showBubbleSize val="0"/>
        </c:dLbls>
        <c:marker val="1"/>
        <c:smooth val="0"/>
        <c:axId val="423654136"/>
        <c:axId val="423656104"/>
      </c:lineChart>
      <c:catAx>
        <c:axId val="423636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3640688"/>
        <c:crosses val="autoZero"/>
        <c:auto val="1"/>
        <c:lblAlgn val="ctr"/>
        <c:lblOffset val="100"/>
        <c:noMultiLvlLbl val="0"/>
      </c:catAx>
      <c:valAx>
        <c:axId val="423640688"/>
        <c:scaling>
          <c:orientation val="minMax"/>
          <c:min val="1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3636424"/>
        <c:crosses val="autoZero"/>
        <c:crossBetween val="between"/>
        <c:majorUnit val="20000"/>
      </c:valAx>
      <c:valAx>
        <c:axId val="423656104"/>
        <c:scaling>
          <c:orientation val="minMax"/>
        </c:scaling>
        <c:delete val="1"/>
        <c:axPos val="r"/>
        <c:numFmt formatCode="0.00%" sourceLinked="1"/>
        <c:majorTickMark val="out"/>
        <c:minorTickMark val="none"/>
        <c:tickLblPos val="nextTo"/>
        <c:crossAx val="423654136"/>
        <c:crosses val="max"/>
        <c:crossBetween val="between"/>
      </c:valAx>
      <c:catAx>
        <c:axId val="423654136"/>
        <c:scaling>
          <c:orientation val="minMax"/>
        </c:scaling>
        <c:delete val="1"/>
        <c:axPos val="b"/>
        <c:numFmt formatCode="General" sourceLinked="1"/>
        <c:majorTickMark val="out"/>
        <c:minorTickMark val="none"/>
        <c:tickLblPos val="nextTo"/>
        <c:crossAx val="423656104"/>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50000"/>
        </a:schemeClr>
      </a:solid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12-03T15:13:33.185" idx="16">
    <p:pos x="7680" y="0"/>
    <p:text>What title would you like?</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2-04T08:01:58.185" idx="21">
    <p:pos x="10" y="10"/>
    <p:text>Note: segues into next slide</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8-12-16T05:51:54.457" idx="1">
    <p:pos x="10" y="10"/>
    <p:text>Instead of Medicaid, use Medicare
</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12-03T14:16:45.530" idx="7">
    <p:pos x="5845" y="1021"/>
    <p:text>Need form</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12-03T14:48:19.567" idx="15">
    <p:pos x="6981" y="773"/>
    <p:text>need form</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12-04T07:59:18.169" idx="19">
    <p:pos x="4807" y="1150"/>
    <p:text>Image?</p:text>
    <p:extLst>
      <p:ext uri="{C676402C-5697-4E1C-873F-D02D1690AC5C}">
        <p15:threadingInfo xmlns:p15="http://schemas.microsoft.com/office/powerpoint/2012/main" timeZoneBias="420"/>
      </p:ext>
    </p:extLst>
  </p:cm>
  <p:cm authorId="1" dt="2018-12-04T08:01:25.930" idx="20">
    <p:pos x="10" y="10"/>
    <p:text>Note: segues into next slide</p:text>
    <p:extLst>
      <p:ext uri="{C676402C-5697-4E1C-873F-D02D1690AC5C}">
        <p15:threadingInfo xmlns:p15="http://schemas.microsoft.com/office/powerpoint/2012/main" timeZoneBias="420"/>
      </p:ext>
    </p:extLst>
  </p:cm>
  <p:cm authorId="2" dt="2018-12-16T06:05:38.740" idx="3">
    <p:pos x="10" y="106"/>
    <p:text>In the old days, with books, statutes actually looked official and like "laws."  Now, everything is on-line and just text.  Find an image of something which looks like a bill or a law ir a statute and edit the text to it.  Here's the actual statute:  https://codes.findlaw.com/il/chapter-735-civil-procedure/il-st-sect-735-5-2-2301.html
</p:text>
    <p:extLst>
      <p:ext uri="{C676402C-5697-4E1C-873F-D02D1690AC5C}">
        <p15:threadingInfo xmlns:p15="http://schemas.microsoft.com/office/powerpoint/2012/main" timeZoneBias="480">
          <p15:parentCm authorId="1" idx="20"/>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C35E8945-9235-4BD5-A5A0-46FEC9419BED}" type="datetimeFigureOut">
              <a:rPr lang="en-US" smtClean="0"/>
              <a:pPr/>
              <a:t>4/9/2019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261F9A63-95AF-4706-900A-0F7664546479}" type="slidenum">
              <a:rPr lang="en-US" smtClean="0"/>
              <a:pPr/>
              <a:t>‹#›</a:t>
            </a:fld>
            <a:endParaRPr lang="en-US" dirty="0"/>
          </a:p>
        </p:txBody>
      </p:sp>
    </p:spTree>
    <p:extLst>
      <p:ext uri="{BB962C8B-B14F-4D97-AF65-F5344CB8AC3E}">
        <p14:creationId xmlns:p14="http://schemas.microsoft.com/office/powerpoint/2010/main" val="3262959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rgbClr val="404040"/>
                </a:solidFill>
                <a:latin typeface="Arial" panose="020B0604020202020204" pitchFamily="34" charset="0"/>
              </a:rPr>
              <a:t>Considerations: decision factors on when to treat a patient on a lien basis.  </a:t>
            </a:r>
          </a:p>
          <a:p>
            <a:pPr marL="171450" indent="-171450">
              <a:buFont typeface="Arial" panose="020B0604020202020204" pitchFamily="34" charset="0"/>
              <a:buChar char="•"/>
            </a:pPr>
            <a:r>
              <a:rPr lang="en-US" dirty="0">
                <a:solidFill>
                  <a:srgbClr val="404040"/>
                </a:solidFill>
                <a:latin typeface="Arial" panose="020B0604020202020204" pitchFamily="34" charset="0"/>
              </a:rPr>
              <a:t>A doctor can bill health insurance or public aid or Medicaid, but if the patient does not have the means to pay for treatment, the doctor may chose to treat the patient on a lien basis</a:t>
            </a:r>
          </a:p>
          <a:p>
            <a:endParaRPr lang="en-US" dirty="0"/>
          </a:p>
        </p:txBody>
      </p:sp>
      <p:sp>
        <p:nvSpPr>
          <p:cNvPr id="4" name="Slide Number Placeholder 3"/>
          <p:cNvSpPr>
            <a:spLocks noGrp="1"/>
          </p:cNvSpPr>
          <p:nvPr>
            <p:ph type="sldNum" sz="quarter" idx="5"/>
          </p:nvPr>
        </p:nvSpPr>
        <p:spPr/>
        <p:txBody>
          <a:bodyPr/>
          <a:lstStyle/>
          <a:p>
            <a:fld id="{261F9A63-95AF-4706-900A-0F7664546479}" type="slidenum">
              <a:rPr lang="en-US" smtClean="0"/>
              <a:pPr/>
              <a:t>6</a:t>
            </a:fld>
            <a:endParaRPr lang="en-US" dirty="0"/>
          </a:p>
        </p:txBody>
      </p:sp>
    </p:spTree>
    <p:extLst>
      <p:ext uri="{BB962C8B-B14F-4D97-AF65-F5344CB8AC3E}">
        <p14:creationId xmlns:p14="http://schemas.microsoft.com/office/powerpoint/2010/main" val="55525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1F9A63-95AF-4706-900A-0F7664546479}" type="slidenum">
              <a:rPr lang="en-US" smtClean="0"/>
              <a:pPr/>
              <a:t>23</a:t>
            </a:fld>
            <a:endParaRPr lang="en-US" dirty="0"/>
          </a:p>
        </p:txBody>
      </p:sp>
    </p:spTree>
    <p:extLst>
      <p:ext uri="{BB962C8B-B14F-4D97-AF65-F5344CB8AC3E}">
        <p14:creationId xmlns:p14="http://schemas.microsoft.com/office/powerpoint/2010/main" val="2492891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1F9A63-95AF-4706-900A-0F7664546479}" type="slidenum">
              <a:rPr lang="en-US" smtClean="0"/>
              <a:pPr/>
              <a:t>24</a:t>
            </a:fld>
            <a:endParaRPr lang="en-US" dirty="0"/>
          </a:p>
        </p:txBody>
      </p:sp>
    </p:spTree>
    <p:extLst>
      <p:ext uri="{BB962C8B-B14F-4D97-AF65-F5344CB8AC3E}">
        <p14:creationId xmlns:p14="http://schemas.microsoft.com/office/powerpoint/2010/main" val="219704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1F9A63-95AF-4706-900A-0F7664546479}" type="slidenum">
              <a:rPr lang="en-US" smtClean="0"/>
              <a:t>7</a:t>
            </a:fld>
            <a:endParaRPr lang="en-US"/>
          </a:p>
        </p:txBody>
      </p:sp>
    </p:spTree>
    <p:extLst>
      <p:ext uri="{BB962C8B-B14F-4D97-AF65-F5344CB8AC3E}">
        <p14:creationId xmlns:p14="http://schemas.microsoft.com/office/powerpoint/2010/main" val="151104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Arial" panose="020B0604020202020204" pitchFamily="34" charset="0"/>
                <a:ea typeface="+mn-ea"/>
                <a:cs typeface="+mn-cs"/>
              </a:rPr>
              <a:t>The only way a doctor (or patient or lawyer) will get paid is if the accident is the other person’s fault.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Arial" panose="020B0604020202020204" pitchFamily="34" charset="0"/>
                <a:ea typeface="+mn-ea"/>
                <a:cs typeface="+mn-cs"/>
              </a:rPr>
              <a:t>If it is the patient’s fault, or it is questionable as to whose fault it is, there may be no recovery.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Arial" panose="020B0604020202020204" pitchFamily="34" charset="0"/>
                <a:ea typeface="+mn-ea"/>
                <a:cs typeface="+mn-cs"/>
              </a:rPr>
              <a:t>Likewise, if it is a tiny “fender bender” with little or no property damage, the insurance company may not make an offer of settlement.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04040"/>
                </a:solidFill>
                <a:effectLst/>
                <a:uLnTx/>
                <a:uFillTx/>
                <a:latin typeface="Arial" panose="020B0604020202020204" pitchFamily="34" charset="0"/>
                <a:ea typeface="+mn-ea"/>
                <a:cs typeface="+mn-cs"/>
              </a:rPr>
              <a:t>No offer of settlement means no recovery and means no payment to the doctor.</a:t>
            </a:r>
          </a:p>
          <a:p>
            <a:endParaRPr lang="en-US" dirty="0"/>
          </a:p>
        </p:txBody>
      </p:sp>
      <p:sp>
        <p:nvSpPr>
          <p:cNvPr id="4" name="Slide Number Placeholder 3"/>
          <p:cNvSpPr>
            <a:spLocks noGrp="1"/>
          </p:cNvSpPr>
          <p:nvPr>
            <p:ph type="sldNum" sz="quarter" idx="5"/>
          </p:nvPr>
        </p:nvSpPr>
        <p:spPr/>
        <p:txBody>
          <a:bodyPr/>
          <a:lstStyle/>
          <a:p>
            <a:fld id="{261F9A63-95AF-4706-900A-0F7664546479}" type="slidenum">
              <a:rPr lang="en-US" smtClean="0"/>
              <a:t>8</a:t>
            </a:fld>
            <a:endParaRPr lang="en-US"/>
          </a:p>
        </p:txBody>
      </p:sp>
    </p:spTree>
    <p:extLst>
      <p:ext uri="{BB962C8B-B14F-4D97-AF65-F5344CB8AC3E}">
        <p14:creationId xmlns:p14="http://schemas.microsoft.com/office/powerpoint/2010/main" val="1674169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rtl="0">
              <a:buFont typeface="Arial" panose="020B0604020202020204" pitchFamily="34" charset="0"/>
              <a:buChar char="•"/>
            </a:pPr>
            <a:r>
              <a:rPr lang="en-US" b="0" i="0" u="none" strike="noStrike" baseline="0" dirty="0">
                <a:solidFill>
                  <a:srgbClr val="404040"/>
                </a:solidFill>
                <a:latin typeface="Arial" panose="020B0604020202020204" pitchFamily="34" charset="0"/>
              </a:rPr>
              <a:t>It is important to know which insurance company is potentially at fault.</a:t>
            </a:r>
          </a:p>
          <a:p>
            <a:pPr marL="171450" marR="0" lvl="0" indent="-171450" rtl="0">
              <a:buFont typeface="Arial" panose="020B0604020202020204" pitchFamily="34" charset="0"/>
              <a:buChar char="•"/>
            </a:pPr>
            <a:r>
              <a:rPr lang="en-US" b="0" i="0" u="none" strike="noStrike" baseline="0" dirty="0">
                <a:solidFill>
                  <a:srgbClr val="404040"/>
                </a:solidFill>
                <a:latin typeface="Arial" panose="020B0604020202020204" pitchFamily="34" charset="0"/>
              </a:rPr>
              <a:t> It is much less likely that a doctor will get paid from a sub- standard insurance company which you have never heard of than from an established insurance company like State Farm or Allstate.</a:t>
            </a:r>
          </a:p>
          <a:p>
            <a:endParaRPr lang="en-US" dirty="0"/>
          </a:p>
        </p:txBody>
      </p:sp>
      <p:sp>
        <p:nvSpPr>
          <p:cNvPr id="4" name="Slide Number Placeholder 3"/>
          <p:cNvSpPr>
            <a:spLocks noGrp="1"/>
          </p:cNvSpPr>
          <p:nvPr>
            <p:ph type="sldNum" sz="quarter" idx="5"/>
          </p:nvPr>
        </p:nvSpPr>
        <p:spPr/>
        <p:txBody>
          <a:bodyPr/>
          <a:lstStyle/>
          <a:p>
            <a:fld id="{261F9A63-95AF-4706-900A-0F7664546479}" type="slidenum">
              <a:rPr lang="en-US" smtClean="0"/>
              <a:pPr/>
              <a:t>9</a:t>
            </a:fld>
            <a:endParaRPr lang="en-US" dirty="0"/>
          </a:p>
        </p:txBody>
      </p:sp>
    </p:spTree>
    <p:extLst>
      <p:ext uri="{BB962C8B-B14F-4D97-AF65-F5344CB8AC3E}">
        <p14:creationId xmlns:p14="http://schemas.microsoft.com/office/powerpoint/2010/main" val="2909223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certain circumstances, the limits of the available insurance may come into play.  The minimum limits in a car accident case are $25,000.  If the client has serious injuries and the treatment will exceed the policy limits, it is less likely you will make a recovery for your lien</a:t>
            </a:r>
          </a:p>
          <a:p>
            <a:endParaRPr lang="en-US" dirty="0"/>
          </a:p>
        </p:txBody>
      </p:sp>
      <p:sp>
        <p:nvSpPr>
          <p:cNvPr id="4" name="Slide Number Placeholder 3"/>
          <p:cNvSpPr>
            <a:spLocks noGrp="1"/>
          </p:cNvSpPr>
          <p:nvPr>
            <p:ph type="sldNum" sz="quarter" idx="5"/>
          </p:nvPr>
        </p:nvSpPr>
        <p:spPr/>
        <p:txBody>
          <a:bodyPr/>
          <a:lstStyle/>
          <a:p>
            <a:fld id="{261F9A63-95AF-4706-900A-0F7664546479}" type="slidenum">
              <a:rPr lang="en-US" smtClean="0"/>
              <a:pPr/>
              <a:t>12</a:t>
            </a:fld>
            <a:endParaRPr lang="en-US" dirty="0"/>
          </a:p>
        </p:txBody>
      </p:sp>
    </p:spTree>
    <p:extLst>
      <p:ext uri="{BB962C8B-B14F-4D97-AF65-F5344CB8AC3E}">
        <p14:creationId xmlns:p14="http://schemas.microsoft.com/office/powerpoint/2010/main" val="3769104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Arial" panose="020B0604020202020204" pitchFamily="34" charset="0"/>
                <a:ea typeface="+mn-ea"/>
                <a:cs typeface="+mn-cs"/>
              </a:rPr>
              <a:t>Amount of treatment a case will support</a:t>
            </a:r>
          </a:p>
          <a:p>
            <a:pPr lvl="0"/>
            <a:r>
              <a:rPr lang="en-US" sz="1200" b="1" kern="1200" dirty="0">
                <a:solidFill>
                  <a:schemeClr val="tx1"/>
                </a:solidFill>
                <a:effectLst/>
                <a:latin typeface="Arial" panose="020B0604020202020204" pitchFamily="34" charset="0"/>
                <a:ea typeface="+mn-ea"/>
                <a:cs typeface="+mn-cs"/>
              </a:rPr>
              <a:t>You must determine how much treatment the case will support as soon as possible.  If there is strong liability, with a lot of property damage against a reputable insurance company with large limits, it will impact the care you will be able to provide your patient on a lien basis</a:t>
            </a:r>
          </a:p>
          <a:p>
            <a:endParaRPr lang="en-US" dirty="0"/>
          </a:p>
        </p:txBody>
      </p:sp>
      <p:sp>
        <p:nvSpPr>
          <p:cNvPr id="4" name="Slide Number Placeholder 3"/>
          <p:cNvSpPr>
            <a:spLocks noGrp="1"/>
          </p:cNvSpPr>
          <p:nvPr>
            <p:ph type="sldNum" sz="quarter" idx="5"/>
          </p:nvPr>
        </p:nvSpPr>
        <p:spPr/>
        <p:txBody>
          <a:bodyPr/>
          <a:lstStyle/>
          <a:p>
            <a:fld id="{261F9A63-95AF-4706-900A-0F7664546479}" type="slidenum">
              <a:rPr lang="en-US" smtClean="0"/>
              <a:pPr/>
              <a:t>13</a:t>
            </a:fld>
            <a:endParaRPr lang="en-US" dirty="0"/>
          </a:p>
        </p:txBody>
      </p:sp>
    </p:spTree>
    <p:extLst>
      <p:ext uri="{BB962C8B-B14F-4D97-AF65-F5344CB8AC3E}">
        <p14:creationId xmlns:p14="http://schemas.microsoft.com/office/powerpoint/2010/main" val="275041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rtl="0"/>
            <a:r>
              <a:rPr lang="en-US" b="0" i="0" u="none" strike="noStrike" baseline="0" dirty="0">
                <a:solidFill>
                  <a:srgbClr val="404040"/>
                </a:solidFill>
                <a:latin typeface="Arial" panose="020B0604020202020204" pitchFamily="34" charset="0"/>
              </a:rPr>
              <a:t>Health insurance, Medicare, Public Aid – if a patient has a form of payment, it is always safer to bill that then to maintain a lien.  But, you will be limited in how much of your bill you will collect.  On a lien basis, there is the possibility of collecting your full bill, or at least more than you would have from an alternate source</a:t>
            </a:r>
          </a:p>
          <a:p>
            <a:pPr marR="0" lvl="0" rtl="0"/>
            <a:r>
              <a:rPr lang="en-US" b="0" i="0" u="none" strike="noStrike" baseline="0" dirty="0">
                <a:solidFill>
                  <a:srgbClr val="404040"/>
                </a:solidFill>
                <a:latin typeface="Arial" panose="020B0604020202020204" pitchFamily="34" charset="0"/>
              </a:rPr>
              <a:t>Med Pay – medical payments coverage is available in auto and premises liability cases.  Med pay is payable for medical bills regardless of fault.  But, there is always a limit to med pay.  There may be no med pay, but typical limits are less than $5,000</a:t>
            </a:r>
          </a:p>
          <a:p>
            <a:pPr marR="0" lvl="0" rtl="0"/>
            <a:r>
              <a:rPr lang="en-US" b="0" i="0" u="none" strike="noStrike" baseline="0" dirty="0">
                <a:solidFill>
                  <a:srgbClr val="404040"/>
                </a:solidFill>
                <a:latin typeface="Arial" panose="020B0604020202020204" pitchFamily="34" charset="0"/>
              </a:rPr>
              <a:t>Greed in getting paid – you may collect more by maintaining a lien, but there’s risk involved</a:t>
            </a:r>
          </a:p>
          <a:p>
            <a:endParaRPr lang="en-US" dirty="0"/>
          </a:p>
        </p:txBody>
      </p:sp>
      <p:sp>
        <p:nvSpPr>
          <p:cNvPr id="4" name="Slide Number Placeholder 3"/>
          <p:cNvSpPr>
            <a:spLocks noGrp="1"/>
          </p:cNvSpPr>
          <p:nvPr>
            <p:ph type="sldNum" sz="quarter" idx="5"/>
          </p:nvPr>
        </p:nvSpPr>
        <p:spPr/>
        <p:txBody>
          <a:bodyPr/>
          <a:lstStyle/>
          <a:p>
            <a:fld id="{261F9A63-95AF-4706-900A-0F7664546479}" type="slidenum">
              <a:rPr lang="en-US" smtClean="0"/>
              <a:pPr/>
              <a:t>14</a:t>
            </a:fld>
            <a:endParaRPr lang="en-US" dirty="0"/>
          </a:p>
        </p:txBody>
      </p:sp>
    </p:spTree>
    <p:extLst>
      <p:ext uri="{BB962C8B-B14F-4D97-AF65-F5344CB8AC3E}">
        <p14:creationId xmlns:p14="http://schemas.microsoft.com/office/powerpoint/2010/main" val="2777610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rtl="0">
              <a:buFont typeface="Arial" panose="020B0604020202020204" pitchFamily="34" charset="0"/>
              <a:buChar char="•"/>
            </a:pPr>
            <a:r>
              <a:rPr lang="en-US" dirty="0">
                <a:solidFill>
                  <a:srgbClr val="404040"/>
                </a:solidFill>
              </a:rPr>
              <a:t>J</a:t>
            </a:r>
            <a:r>
              <a:rPr lang="en-US" b="0" i="0" u="none" strike="noStrike" baseline="0" dirty="0">
                <a:solidFill>
                  <a:srgbClr val="404040"/>
                </a:solidFill>
                <a:latin typeface="Arial" panose="020B0604020202020204" pitchFamily="34" charset="0"/>
              </a:rPr>
              <a:t>ust as you track your collections (you’re doing that, right?), you should track the effectiveness of your lien collections</a:t>
            </a:r>
          </a:p>
          <a:p>
            <a:pPr marL="171450" marR="0" lvl="0" indent="-171450" rtl="0">
              <a:buFont typeface="Arial" panose="020B0604020202020204" pitchFamily="34" charset="0"/>
              <a:buChar char="•"/>
            </a:pPr>
            <a:r>
              <a:rPr lang="en-US" b="0" i="0" u="none" strike="noStrike" baseline="0" dirty="0">
                <a:solidFill>
                  <a:srgbClr val="404040"/>
                </a:solidFill>
                <a:latin typeface="Arial" panose="020B0604020202020204" pitchFamily="34" charset="0"/>
              </a:rPr>
              <a:t>Track your collections</a:t>
            </a:r>
          </a:p>
          <a:p>
            <a:pPr marL="171450" indent="-171450">
              <a:buFont typeface="Arial" panose="020B0604020202020204" pitchFamily="34" charset="0"/>
              <a:buChar char="•"/>
            </a:pPr>
            <a:r>
              <a:rPr lang="en-US" b="0" i="0" u="none" strike="noStrike" baseline="0" dirty="0">
                <a:solidFill>
                  <a:srgbClr val="833C0B"/>
                </a:solidFill>
                <a:latin typeface="Arial" panose="020B0604020202020204" pitchFamily="34" charset="0"/>
              </a:rPr>
              <a:t>Percentage collected/billed by attorney – what lawyers are paying you the highest percentage of your bill?  They must be doing something right, or the others may not be treating you fairly</a:t>
            </a:r>
          </a:p>
          <a:p>
            <a:pPr marL="171450" indent="-171450">
              <a:buFont typeface="Arial" panose="020B0604020202020204" pitchFamily="34" charset="0"/>
              <a:buChar char="•"/>
            </a:pPr>
            <a:r>
              <a:rPr lang="en-US" b="0" i="0" u="none" strike="noStrike" baseline="0" dirty="0">
                <a:solidFill>
                  <a:srgbClr val="833C0B"/>
                </a:solidFill>
                <a:latin typeface="Arial" panose="020B0604020202020204" pitchFamily="34" charset="0"/>
              </a:rPr>
              <a:t>Average collection by attorney – in additional to the percentage, you should track your gross collections, who is making you the most money</a:t>
            </a:r>
          </a:p>
          <a:p>
            <a:pPr marL="171450" indent="-171450">
              <a:buFont typeface="Arial" panose="020B0604020202020204" pitchFamily="34" charset="0"/>
              <a:buChar char="•"/>
            </a:pPr>
            <a:r>
              <a:rPr lang="en-US" b="0" i="0" u="none" strike="noStrike" baseline="0" dirty="0">
                <a:solidFill>
                  <a:srgbClr val="833C0B"/>
                </a:solidFill>
                <a:latin typeface="Arial" panose="020B0604020202020204" pitchFamily="34" charset="0"/>
              </a:rPr>
              <a:t>Time from discharge to collection by attorney – time is money, the longer it takes for a lawyer to collect your lien, the less valuable it becomes, look for lawyers who move cases efficiently</a:t>
            </a:r>
          </a:p>
          <a:p>
            <a:pPr marL="171450" indent="-171450">
              <a:buFont typeface="Arial" panose="020B0604020202020204" pitchFamily="34" charset="0"/>
              <a:buChar char="•"/>
            </a:pPr>
            <a:r>
              <a:rPr lang="en-US" b="0" i="0" u="none" strike="noStrike" baseline="0" dirty="0">
                <a:solidFill>
                  <a:srgbClr val="833C0B"/>
                </a:solidFill>
                <a:latin typeface="Arial" panose="020B0604020202020204" pitchFamily="34" charset="0"/>
              </a:rPr>
              <a:t>Chose which attorneys to work with – who do you know, like and trust?</a:t>
            </a:r>
          </a:p>
          <a:p>
            <a:endParaRPr lang="en-US" dirty="0"/>
          </a:p>
        </p:txBody>
      </p:sp>
      <p:sp>
        <p:nvSpPr>
          <p:cNvPr id="4" name="Slide Number Placeholder 3"/>
          <p:cNvSpPr>
            <a:spLocks noGrp="1"/>
          </p:cNvSpPr>
          <p:nvPr>
            <p:ph type="sldNum" sz="quarter" idx="5"/>
          </p:nvPr>
        </p:nvSpPr>
        <p:spPr/>
        <p:txBody>
          <a:bodyPr/>
          <a:lstStyle/>
          <a:p>
            <a:fld id="{261F9A63-95AF-4706-900A-0F7664546479}" type="slidenum">
              <a:rPr lang="en-US" smtClean="0"/>
              <a:pPr/>
              <a:t>19</a:t>
            </a:fld>
            <a:endParaRPr lang="en-US" dirty="0"/>
          </a:p>
        </p:txBody>
      </p:sp>
    </p:spTree>
    <p:extLst>
      <p:ext uri="{BB962C8B-B14F-4D97-AF65-F5344CB8AC3E}">
        <p14:creationId xmlns:p14="http://schemas.microsoft.com/office/powerpoint/2010/main" val="179249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rtl="0">
              <a:buFont typeface="Arial" panose="020B0604020202020204" pitchFamily="34" charset="0"/>
              <a:buChar char="•"/>
            </a:pPr>
            <a:r>
              <a:rPr lang="en-US" b="0" i="0" u="none" strike="noStrike" baseline="0" dirty="0">
                <a:solidFill>
                  <a:srgbClr val="404040"/>
                </a:solidFill>
                <a:latin typeface="Arial" panose="020B0604020202020204" pitchFamily="34" charset="0"/>
              </a:rPr>
              <a:t>Request copy of check from insurance company – see if your name was included on the check, if it was not, insurance company may be responsible to pay you</a:t>
            </a:r>
          </a:p>
          <a:p>
            <a:pPr marL="171450" marR="0" lvl="0" indent="-171450" rtl="0">
              <a:buFont typeface="Arial" panose="020B0604020202020204" pitchFamily="34" charset="0"/>
              <a:buChar char="•"/>
            </a:pPr>
            <a:r>
              <a:rPr lang="en-US" b="0" i="0" u="none" strike="noStrike" baseline="0" dirty="0">
                <a:solidFill>
                  <a:srgbClr val="404040"/>
                </a:solidFill>
                <a:latin typeface="Arial" panose="020B0604020202020204" pitchFamily="34" charset="0"/>
              </a:rPr>
              <a:t>Hold harmless statute – law which allows lawyer to certify he will hold all insurance company money while addressing liens – you think this happens?</a:t>
            </a:r>
          </a:p>
          <a:p>
            <a:pPr marL="171450" marR="0" lvl="0" indent="-171450" rtl="0">
              <a:buFont typeface="Arial" panose="020B0604020202020204" pitchFamily="34" charset="0"/>
              <a:buChar char="•"/>
            </a:pPr>
            <a:r>
              <a:rPr lang="en-US" b="0" i="0" u="none" strike="noStrike" baseline="0" dirty="0">
                <a:solidFill>
                  <a:srgbClr val="404040"/>
                </a:solidFill>
                <a:latin typeface="Arial" panose="020B0604020202020204" pitchFamily="34" charset="0"/>
              </a:rPr>
              <a:t>Nasty letter – if a lawyer has stiffed you on your lien, </a:t>
            </a:r>
            <a:r>
              <a:rPr lang="en-US" b="0" i="0" u="none" strike="noStrike" baseline="0" dirty="0" err="1">
                <a:solidFill>
                  <a:srgbClr val="404040"/>
                </a:solidFill>
                <a:latin typeface="Arial" panose="020B0604020202020204" pitchFamily="34" charset="0"/>
              </a:rPr>
              <a:t>there;s</a:t>
            </a:r>
            <a:r>
              <a:rPr lang="en-US" b="0" i="0" u="none" strike="noStrike" baseline="0" dirty="0">
                <a:solidFill>
                  <a:srgbClr val="404040"/>
                </a:solidFill>
                <a:latin typeface="Arial" panose="020B0604020202020204" pitchFamily="34" charset="0"/>
              </a:rPr>
              <a:t> no reason to think they will respond to a friendly inquiry (though you should try this first), it’s time to get your mean hat on</a:t>
            </a:r>
          </a:p>
          <a:p>
            <a:pPr marL="171450" marR="0" lvl="0" indent="-171450" rtl="0">
              <a:buFont typeface="Arial" panose="020B0604020202020204" pitchFamily="34" charset="0"/>
              <a:buChar char="•"/>
            </a:pPr>
            <a:r>
              <a:rPr lang="en-US" b="0" i="0" u="none" strike="noStrike" baseline="0" dirty="0">
                <a:solidFill>
                  <a:srgbClr val="404040"/>
                </a:solidFill>
                <a:latin typeface="Arial" panose="020B0604020202020204" pitchFamily="34" charset="0"/>
              </a:rPr>
              <a:t>Turn over to attorney – time to call in another favor</a:t>
            </a:r>
          </a:p>
          <a:p>
            <a:pPr marL="171450" marR="0" lvl="0" indent="-171450" rtl="0">
              <a:buFont typeface="Arial" panose="020B0604020202020204" pitchFamily="34" charset="0"/>
              <a:buChar char="•"/>
            </a:pPr>
            <a:r>
              <a:rPr lang="en-US" b="0" i="0" u="none" strike="noStrike" baseline="0" dirty="0">
                <a:solidFill>
                  <a:srgbClr val="404040"/>
                </a:solidFill>
                <a:latin typeface="Arial" panose="020B0604020202020204" pitchFamily="34" charset="0"/>
              </a:rPr>
              <a:t>Contact client – sometimes, the client is unaware that their lawyer is stiffing the doctor, though more frequently they are the driving force.</a:t>
            </a:r>
          </a:p>
          <a:p>
            <a:pPr marL="171450" marR="0" lvl="0" indent="-171450" rtl="0">
              <a:buFont typeface="Arial" panose="020B0604020202020204" pitchFamily="34" charset="0"/>
              <a:buChar char="•"/>
            </a:pPr>
            <a:r>
              <a:rPr lang="en-US" b="0" i="0" u="none" strike="noStrike" baseline="0" dirty="0" err="1">
                <a:solidFill>
                  <a:srgbClr val="404040"/>
                </a:solidFill>
                <a:latin typeface="Arial" panose="020B0604020202020204" pitchFamily="34" charset="0"/>
              </a:rPr>
              <a:t>ARDC</a:t>
            </a:r>
            <a:r>
              <a:rPr lang="en-US" b="0" i="0" u="none" strike="noStrike" baseline="0" dirty="0">
                <a:solidFill>
                  <a:srgbClr val="404040"/>
                </a:solidFill>
                <a:latin typeface="Arial" panose="020B0604020202020204" pitchFamily="34" charset="0"/>
              </a:rPr>
              <a:t> – if a lawyer has ignored your lien, it may be time to contact the lawyer disciplinary board</a:t>
            </a:r>
          </a:p>
          <a:p>
            <a:endParaRPr lang="en-US" dirty="0"/>
          </a:p>
        </p:txBody>
      </p:sp>
      <p:sp>
        <p:nvSpPr>
          <p:cNvPr id="4" name="Slide Number Placeholder 3"/>
          <p:cNvSpPr>
            <a:spLocks noGrp="1"/>
          </p:cNvSpPr>
          <p:nvPr>
            <p:ph type="sldNum" sz="quarter" idx="5"/>
          </p:nvPr>
        </p:nvSpPr>
        <p:spPr/>
        <p:txBody>
          <a:bodyPr/>
          <a:lstStyle/>
          <a:p>
            <a:fld id="{261F9A63-95AF-4706-900A-0F7664546479}" type="slidenum">
              <a:rPr lang="en-US" smtClean="0"/>
              <a:pPr/>
              <a:t>22</a:t>
            </a:fld>
            <a:endParaRPr lang="en-US" dirty="0"/>
          </a:p>
        </p:txBody>
      </p:sp>
    </p:spTree>
    <p:extLst>
      <p:ext uri="{BB962C8B-B14F-4D97-AF65-F5344CB8AC3E}">
        <p14:creationId xmlns:p14="http://schemas.microsoft.com/office/powerpoint/2010/main" val="2738768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Image &amp; Title Centere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A27162E-5DF3-4C51-BF86-82E34859BFEF}"/>
              </a:ext>
            </a:extLst>
          </p:cNvPr>
          <p:cNvSpPr>
            <a:spLocks noGrp="1"/>
          </p:cNvSpPr>
          <p:nvPr>
            <p:ph type="pic" sz="quarter" idx="10"/>
          </p:nvPr>
        </p:nvSpPr>
        <p:spPr>
          <a:xfrm>
            <a:off x="2220685" y="2075543"/>
            <a:ext cx="8011886" cy="4506686"/>
          </a:xfrm>
        </p:spPr>
        <p:txBody>
          <a:bodyPr anchor="ctr" anchorCtr="0"/>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81C2067-6F9C-4FB8-B361-45E81A663D1F}"/>
              </a:ext>
            </a:extLst>
          </p:cNvPr>
          <p:cNvSpPr>
            <a:spLocks noGrp="1"/>
          </p:cNvSpPr>
          <p:nvPr>
            <p:ph type="ctrTitle"/>
          </p:nvPr>
        </p:nvSpPr>
        <p:spPr>
          <a:xfrm>
            <a:off x="2220684" y="0"/>
            <a:ext cx="8011886" cy="1930400"/>
          </a:xfrm>
        </p:spPr>
        <p:txBody>
          <a:bodyPr anchor="b"/>
          <a:lstStyle>
            <a:lvl1pPr algn="ctr">
              <a:defRPr sz="60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91138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Image Left,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4C9C897-5D64-46D2-B5F0-5163A4EABD26}"/>
              </a:ext>
            </a:extLst>
          </p:cNvPr>
          <p:cNvSpPr>
            <a:spLocks noGrp="1"/>
          </p:cNvSpPr>
          <p:nvPr>
            <p:ph type="title" hasCustomPrompt="1"/>
          </p:nvPr>
        </p:nvSpPr>
        <p:spPr>
          <a:xfrm>
            <a:off x="4680837" y="119353"/>
            <a:ext cx="7240834" cy="1169622"/>
          </a:xfrm>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Picture Placeholder 7">
            <a:extLst>
              <a:ext uri="{FF2B5EF4-FFF2-40B4-BE49-F238E27FC236}">
                <a16:creationId xmlns:a16="http://schemas.microsoft.com/office/drawing/2014/main" id="{7D684701-4711-486C-891A-F2E148B9D038}"/>
              </a:ext>
            </a:extLst>
          </p:cNvPr>
          <p:cNvSpPr>
            <a:spLocks noGrp="1"/>
          </p:cNvSpPr>
          <p:nvPr>
            <p:ph type="pic" sz="quarter" idx="10"/>
          </p:nvPr>
        </p:nvSpPr>
        <p:spPr>
          <a:xfrm>
            <a:off x="0" y="0"/>
            <a:ext cx="4480560" cy="6858000"/>
          </a:xfrm>
        </p:spPr>
        <p:txBody>
          <a:bodyPr/>
          <a:lstStyle/>
          <a:p>
            <a:r>
              <a:rPr lang="en-US"/>
              <a:t>Click icon to add picture</a:t>
            </a:r>
          </a:p>
        </p:txBody>
      </p:sp>
      <p:sp>
        <p:nvSpPr>
          <p:cNvPr id="5" name="Content Placeholder 2">
            <a:extLst>
              <a:ext uri="{FF2B5EF4-FFF2-40B4-BE49-F238E27FC236}">
                <a16:creationId xmlns:a16="http://schemas.microsoft.com/office/drawing/2014/main" id="{E2A68B79-91F6-421B-8FA3-EBD724BFC7EE}"/>
              </a:ext>
            </a:extLst>
          </p:cNvPr>
          <p:cNvSpPr>
            <a:spLocks noGrp="1"/>
          </p:cNvSpPr>
          <p:nvPr>
            <p:ph sz="half" idx="1"/>
          </p:nvPr>
        </p:nvSpPr>
        <p:spPr>
          <a:xfrm>
            <a:off x="4680838" y="1773716"/>
            <a:ext cx="7240833" cy="4804884"/>
          </a:xfrm>
        </p:spPr>
        <p:txBody>
          <a:bodyPr>
            <a:noAutofit/>
          </a:bodyPr>
          <a:lstStyle>
            <a:lvl1pPr marL="0" indent="0">
              <a:lnSpc>
                <a:spcPct val="100000"/>
              </a:lnSpc>
              <a:spcBef>
                <a:spcPts val="1000"/>
              </a:spcBef>
              <a:buFont typeface="+mj-lt"/>
              <a:buNone/>
              <a:defRPr sz="2400" b="1">
                <a:solidFill>
                  <a:schemeClr val="tx2"/>
                </a:solidFill>
              </a:defRPr>
            </a:lvl1pPr>
            <a:lvl2pPr marL="461963" indent="-233363">
              <a:lnSpc>
                <a:spcPct val="100000"/>
              </a:lnSpc>
              <a:spcBef>
                <a:spcPts val="600"/>
              </a:spcBef>
              <a:buFont typeface="Arial" panose="020B0604020202020204" pitchFamily="34" charset="0"/>
              <a:buChar char="•"/>
              <a:defRPr sz="2000">
                <a:solidFill>
                  <a:schemeClr val="tx1">
                    <a:lumMod val="85000"/>
                    <a:lumOff val="15000"/>
                  </a:schemeClr>
                </a:solidFill>
              </a:defRPr>
            </a:lvl2pPr>
            <a:lvl3pPr marL="1028700" indent="-285750">
              <a:lnSpc>
                <a:spcPct val="100000"/>
              </a:lnSpc>
              <a:spcBef>
                <a:spcPts val="600"/>
              </a:spcBef>
              <a:buFont typeface="Arial" panose="020B0604020202020204" pitchFamily="34" charset="0"/>
              <a:buChar char="•"/>
              <a:defRPr sz="1800">
                <a:solidFill>
                  <a:schemeClr val="tx1">
                    <a:lumMod val="85000"/>
                    <a:lumOff val="15000"/>
                  </a:schemeClr>
                </a:solidFill>
              </a:defRPr>
            </a:lvl3pPr>
            <a:lvl4pPr marL="1371600" indent="-342900">
              <a:lnSpc>
                <a:spcPct val="100000"/>
              </a:lnSpc>
              <a:spcBef>
                <a:spcPts val="600"/>
              </a:spcBef>
              <a:buFont typeface="Arial" panose="020B0604020202020204" pitchFamily="34" charset="0"/>
              <a:buChar char="•"/>
              <a:defRPr sz="1600">
                <a:solidFill>
                  <a:schemeClr val="tx1">
                    <a:lumMod val="85000"/>
                    <a:lumOff val="15000"/>
                  </a:schemeClr>
                </a:solidFill>
              </a:defRPr>
            </a:lvl4pPr>
            <a:lvl5pPr marL="1828800" indent="0">
              <a:lnSpc>
                <a:spcPct val="100000"/>
              </a:lnSpc>
              <a:spcBef>
                <a:spcPts val="600"/>
              </a:spcBef>
              <a:buNone/>
              <a:defRPr sz="1600">
                <a:solidFill>
                  <a:schemeClr val="tx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102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Image 100%   text">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7D684701-4711-486C-891A-F2E148B9D03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10" name="Title 1">
            <a:extLst>
              <a:ext uri="{FF2B5EF4-FFF2-40B4-BE49-F238E27FC236}">
                <a16:creationId xmlns:a16="http://schemas.microsoft.com/office/drawing/2014/main" id="{04C9C897-5D64-46D2-B5F0-5163A4EABD26}"/>
              </a:ext>
            </a:extLst>
          </p:cNvPr>
          <p:cNvSpPr>
            <a:spLocks noGrp="1"/>
          </p:cNvSpPr>
          <p:nvPr>
            <p:ph type="title" hasCustomPrompt="1"/>
          </p:nvPr>
        </p:nvSpPr>
        <p:spPr>
          <a:xfrm>
            <a:off x="8132064" y="0"/>
            <a:ext cx="4059936" cy="1676400"/>
          </a:xfrm>
          <a:solidFill>
            <a:schemeClr val="accent2">
              <a:alpha val="95000"/>
            </a:schemeClr>
          </a:solidFill>
        </p:spPr>
        <p:txBody>
          <a:bodyPr tIns="91440">
            <a:noAutofit/>
          </a:bodyPr>
          <a:lstStyle>
            <a:lvl1pPr algn="ctr">
              <a:defRPr sz="36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Content Placeholder 2">
            <a:extLst>
              <a:ext uri="{FF2B5EF4-FFF2-40B4-BE49-F238E27FC236}">
                <a16:creationId xmlns:a16="http://schemas.microsoft.com/office/drawing/2014/main" id="{E2A68B79-91F6-421B-8FA3-EBD724BFC7EE}"/>
              </a:ext>
            </a:extLst>
          </p:cNvPr>
          <p:cNvSpPr>
            <a:spLocks noGrp="1"/>
          </p:cNvSpPr>
          <p:nvPr>
            <p:ph sz="half" idx="1"/>
          </p:nvPr>
        </p:nvSpPr>
        <p:spPr>
          <a:xfrm>
            <a:off x="8132064" y="1676400"/>
            <a:ext cx="4059936" cy="5181600"/>
          </a:xfrm>
          <a:solidFill>
            <a:schemeClr val="accent2">
              <a:lumMod val="75000"/>
              <a:alpha val="80000"/>
            </a:schemeClr>
          </a:solidFill>
        </p:spPr>
        <p:txBody>
          <a:bodyPr lIns="182880" tIns="182880" rIns="182880">
            <a:noAutofit/>
          </a:bodyPr>
          <a:lstStyle>
            <a:lvl1pPr marL="0" indent="0">
              <a:lnSpc>
                <a:spcPct val="100000"/>
              </a:lnSpc>
              <a:spcBef>
                <a:spcPts val="1000"/>
              </a:spcBef>
              <a:buFont typeface="+mj-lt"/>
              <a:buNone/>
              <a:defRPr sz="2400" b="1">
                <a:solidFill>
                  <a:srgbClr val="FFC000"/>
                </a:solidFill>
              </a:defRPr>
            </a:lvl1pPr>
            <a:lvl2pPr marL="461963" indent="-233363">
              <a:lnSpc>
                <a:spcPct val="100000"/>
              </a:lnSpc>
              <a:spcBef>
                <a:spcPts val="600"/>
              </a:spcBef>
              <a:buFont typeface="Arial" panose="020B0604020202020204" pitchFamily="34" charset="0"/>
              <a:buChar char="•"/>
              <a:defRPr sz="2000">
                <a:solidFill>
                  <a:schemeClr val="bg1"/>
                </a:solidFill>
              </a:defRPr>
            </a:lvl2pPr>
            <a:lvl3pPr marL="1085850" indent="-342900">
              <a:lnSpc>
                <a:spcPct val="100000"/>
              </a:lnSpc>
              <a:spcBef>
                <a:spcPts val="600"/>
              </a:spcBef>
              <a:buFont typeface="+mj-lt"/>
              <a:buAutoNum type="arabicPeriod"/>
              <a:defRPr sz="1800">
                <a:solidFill>
                  <a:schemeClr val="bg1"/>
                </a:solidFill>
              </a:defRPr>
            </a:lvl3pPr>
            <a:lvl4pPr marL="1371600" indent="-342900">
              <a:lnSpc>
                <a:spcPct val="100000"/>
              </a:lnSpc>
              <a:spcBef>
                <a:spcPts val="600"/>
              </a:spcBef>
              <a:buFont typeface="Arial" panose="020B0604020202020204" pitchFamily="34" charset="0"/>
              <a:buChar char="•"/>
              <a:defRPr sz="1600">
                <a:solidFill>
                  <a:schemeClr val="bg1"/>
                </a:solidFill>
              </a:defRPr>
            </a:lvl4pPr>
            <a:lvl5pPr marL="1828800" indent="0">
              <a:lnSpc>
                <a:spcPct val="100000"/>
              </a:lnSpc>
              <a:spcBef>
                <a:spcPts val="600"/>
              </a:spcBef>
              <a:buNone/>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302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A1D6AA-0F43-4AEF-8DF9-5C3E88EB2BBB}"/>
              </a:ext>
            </a:extLst>
          </p:cNvPr>
          <p:cNvSpPr/>
          <p:nvPr/>
        </p:nvSpPr>
        <p:spPr>
          <a:xfrm>
            <a:off x="1670960" y="1085347"/>
            <a:ext cx="1828800" cy="838200"/>
          </a:xfrm>
          <a:prstGeom prst="rect">
            <a:avLst/>
          </a:prstGeom>
          <a:solidFill>
            <a:srgbClr val="203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32,51,92</a:t>
            </a:r>
          </a:p>
        </p:txBody>
      </p:sp>
      <p:sp>
        <p:nvSpPr>
          <p:cNvPr id="8" name="Rectangle 7">
            <a:extLst>
              <a:ext uri="{FF2B5EF4-FFF2-40B4-BE49-F238E27FC236}">
                <a16:creationId xmlns:a16="http://schemas.microsoft.com/office/drawing/2014/main" id="{C2946934-B063-4471-B580-A1EEE180AEDA}"/>
              </a:ext>
            </a:extLst>
          </p:cNvPr>
          <p:cNvSpPr/>
          <p:nvPr/>
        </p:nvSpPr>
        <p:spPr>
          <a:xfrm>
            <a:off x="1670960" y="2116567"/>
            <a:ext cx="1828800" cy="838200"/>
          </a:xfrm>
          <a:prstGeom prst="rect">
            <a:avLst/>
          </a:prstGeom>
          <a:solidFill>
            <a:srgbClr val="282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40, 37, 95</a:t>
            </a:r>
          </a:p>
        </p:txBody>
      </p:sp>
      <p:sp>
        <p:nvSpPr>
          <p:cNvPr id="9" name="Rectangle 8">
            <a:extLst>
              <a:ext uri="{FF2B5EF4-FFF2-40B4-BE49-F238E27FC236}">
                <a16:creationId xmlns:a16="http://schemas.microsoft.com/office/drawing/2014/main" id="{F579626F-448A-4A1C-B95C-00B36B90BF7D}"/>
              </a:ext>
            </a:extLst>
          </p:cNvPr>
          <p:cNvSpPr/>
          <p:nvPr/>
        </p:nvSpPr>
        <p:spPr>
          <a:xfrm>
            <a:off x="1670960" y="5295359"/>
            <a:ext cx="1828800" cy="838200"/>
          </a:xfrm>
          <a:prstGeom prst="rect">
            <a:avLst/>
          </a:prstGeom>
          <a:solidFill>
            <a:srgbClr val="CF8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207, 133, 90</a:t>
            </a:r>
          </a:p>
        </p:txBody>
      </p:sp>
      <p:sp>
        <p:nvSpPr>
          <p:cNvPr id="10" name="Rectangle 9">
            <a:extLst>
              <a:ext uri="{FF2B5EF4-FFF2-40B4-BE49-F238E27FC236}">
                <a16:creationId xmlns:a16="http://schemas.microsoft.com/office/drawing/2014/main" id="{22A6E014-3C74-41BF-84E1-CB954654D4FC}"/>
              </a:ext>
            </a:extLst>
          </p:cNvPr>
          <p:cNvSpPr/>
          <p:nvPr/>
        </p:nvSpPr>
        <p:spPr>
          <a:xfrm>
            <a:off x="1670960" y="3147787"/>
            <a:ext cx="1828800" cy="838200"/>
          </a:xfrm>
          <a:prstGeom prst="rect">
            <a:avLst/>
          </a:prstGeom>
          <a:solidFill>
            <a:srgbClr val="A66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166, 96, 74</a:t>
            </a:r>
          </a:p>
        </p:txBody>
      </p:sp>
      <p:sp>
        <p:nvSpPr>
          <p:cNvPr id="11" name="Rectangle 10">
            <a:extLst>
              <a:ext uri="{FF2B5EF4-FFF2-40B4-BE49-F238E27FC236}">
                <a16:creationId xmlns:a16="http://schemas.microsoft.com/office/drawing/2014/main" id="{0472ED47-2C52-4498-818A-368A718D5C39}"/>
              </a:ext>
            </a:extLst>
          </p:cNvPr>
          <p:cNvSpPr/>
          <p:nvPr/>
        </p:nvSpPr>
        <p:spPr>
          <a:xfrm>
            <a:off x="1670960" y="4221573"/>
            <a:ext cx="1828800" cy="838200"/>
          </a:xfrm>
          <a:prstGeom prst="rect">
            <a:avLst/>
          </a:prstGeom>
          <a:solidFill>
            <a:srgbClr val="8F4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143, 76, 49 </a:t>
            </a:r>
          </a:p>
        </p:txBody>
      </p:sp>
      <p:sp>
        <p:nvSpPr>
          <p:cNvPr id="12" name="Rectangle 11">
            <a:extLst>
              <a:ext uri="{FF2B5EF4-FFF2-40B4-BE49-F238E27FC236}">
                <a16:creationId xmlns:a16="http://schemas.microsoft.com/office/drawing/2014/main" id="{B5F401EC-F13E-4BB3-9A6E-9F2DEDFFE74D}"/>
              </a:ext>
            </a:extLst>
          </p:cNvPr>
          <p:cNvSpPr/>
          <p:nvPr/>
        </p:nvSpPr>
        <p:spPr>
          <a:xfrm>
            <a:off x="4158342" y="1105724"/>
            <a:ext cx="4229100" cy="5202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FA0A016-CBB1-4FCD-AA0D-1FAEB838B770}"/>
              </a:ext>
            </a:extLst>
          </p:cNvPr>
          <p:cNvGrpSpPr/>
          <p:nvPr/>
        </p:nvGrpSpPr>
        <p:grpSpPr>
          <a:xfrm>
            <a:off x="4158342" y="1105724"/>
            <a:ext cx="3759626" cy="5182034"/>
            <a:chOff x="4158342" y="1105724"/>
            <a:chExt cx="3759626" cy="5182034"/>
          </a:xfrm>
        </p:grpSpPr>
        <p:pic>
          <p:nvPicPr>
            <p:cNvPr id="13" name="Content Placeholder 4">
              <a:extLst>
                <a:ext uri="{FF2B5EF4-FFF2-40B4-BE49-F238E27FC236}">
                  <a16:creationId xmlns:a16="http://schemas.microsoft.com/office/drawing/2014/main" id="{543837F8-6B33-40DE-AEB9-176FA0C73EA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76468" y="1105724"/>
              <a:ext cx="1841500" cy="5182034"/>
            </a:xfrm>
            <a:prstGeom prst="rect">
              <a:avLst/>
            </a:prstGeom>
          </p:spPr>
        </p:pic>
        <p:sp>
          <p:nvSpPr>
            <p:cNvPr id="14" name="Rectangle 13">
              <a:extLst>
                <a:ext uri="{FF2B5EF4-FFF2-40B4-BE49-F238E27FC236}">
                  <a16:creationId xmlns:a16="http://schemas.microsoft.com/office/drawing/2014/main" id="{9AF79065-A641-4CA5-A894-6AB1D300B7F3}"/>
                </a:ext>
              </a:extLst>
            </p:cNvPr>
            <p:cNvSpPr/>
            <p:nvPr/>
          </p:nvSpPr>
          <p:spPr>
            <a:xfrm>
              <a:off x="4158342" y="2331397"/>
              <a:ext cx="1918126" cy="2954655"/>
            </a:xfrm>
            <a:prstGeom prst="rect">
              <a:avLst/>
            </a:prstGeom>
          </p:spPr>
          <p:txBody>
            <a:bodyPr wrap="square">
              <a:spAutoFit/>
            </a:bodyPr>
            <a:lstStyle/>
            <a:p>
              <a:pPr algn="ctr"/>
              <a:r>
                <a:rPr lang="en-US" sz="3000" dirty="0">
                  <a:solidFill>
                    <a:schemeClr val="tx1">
                      <a:lumMod val="85000"/>
                      <a:lumOff val="15000"/>
                    </a:schemeClr>
                  </a:solidFill>
                  <a:latin typeface="Arial" panose="020B0604020202020204" pitchFamily="34" charset="0"/>
                </a:rPr>
                <a:t>Lawyers are</a:t>
              </a:r>
            </a:p>
            <a:p>
              <a:pPr algn="ctr"/>
              <a:r>
                <a:rPr lang="en-US" sz="3600" dirty="0">
                  <a:solidFill>
                    <a:schemeClr val="accent3">
                      <a:lumMod val="75000"/>
                    </a:schemeClr>
                  </a:solidFill>
                  <a:latin typeface="Arial" panose="020B0604020202020204" pitchFamily="34" charset="0"/>
                </a:rPr>
                <a:t> </a:t>
              </a:r>
              <a:r>
                <a:rPr lang="en-US" sz="3600" b="1" dirty="0">
                  <a:solidFill>
                    <a:schemeClr val="accent3">
                      <a:lumMod val="75000"/>
                    </a:schemeClr>
                  </a:solidFill>
                  <a:latin typeface="Arial" panose="020B0604020202020204" pitchFamily="34" charset="0"/>
                </a:rPr>
                <a:t>cut out</a:t>
              </a:r>
              <a:r>
                <a:rPr lang="en-US" sz="3000" b="1" dirty="0">
                  <a:solidFill>
                    <a:schemeClr val="tx1">
                      <a:lumMod val="85000"/>
                      <a:lumOff val="15000"/>
                    </a:schemeClr>
                  </a:solidFill>
                  <a:latin typeface="Arial" panose="020B0604020202020204" pitchFamily="34" charset="0"/>
                </a:rPr>
                <a:t> </a:t>
              </a:r>
              <a:r>
                <a:rPr lang="en-US" sz="3000" dirty="0">
                  <a:solidFill>
                    <a:schemeClr val="tx1">
                      <a:lumMod val="85000"/>
                      <a:lumOff val="15000"/>
                    </a:schemeClr>
                  </a:solidFill>
                  <a:latin typeface="Arial" panose="020B0604020202020204" pitchFamily="34" charset="0"/>
                </a:rPr>
                <a:t>of the federal system</a:t>
              </a:r>
              <a:endParaRPr lang="en-US" sz="3000" dirty="0">
                <a:solidFill>
                  <a:schemeClr val="tx1">
                    <a:lumMod val="85000"/>
                    <a:lumOff val="15000"/>
                  </a:schemeClr>
                </a:solidFill>
              </a:endParaRPr>
            </a:p>
          </p:txBody>
        </p:sp>
      </p:grpSp>
    </p:spTree>
    <p:extLst>
      <p:ext uri="{BB962C8B-B14F-4D97-AF65-F5344CB8AC3E}">
        <p14:creationId xmlns:p14="http://schemas.microsoft.com/office/powerpoint/2010/main" val="331948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2E8F-C3FB-4CBF-B671-76B4D2F2BACB}"/>
              </a:ext>
            </a:extLst>
          </p:cNvPr>
          <p:cNvSpPr>
            <a:spLocks noGrp="1"/>
          </p:cNvSpPr>
          <p:nvPr>
            <p:ph type="title"/>
          </p:nvPr>
        </p:nvSpPr>
        <p:spPr>
          <a:xfrm>
            <a:off x="0" y="0"/>
            <a:ext cx="12192000" cy="670461"/>
          </a:xfrm>
        </p:spPr>
        <p:txBody>
          <a:bodyPr/>
          <a:lstStyle/>
          <a:p>
            <a:r>
              <a:rPr lang="en-US"/>
              <a:t>Click to edit Master title style</a:t>
            </a:r>
          </a:p>
        </p:txBody>
      </p:sp>
    </p:spTree>
    <p:extLst>
      <p:ext uri="{BB962C8B-B14F-4D97-AF65-F5344CB8AC3E}">
        <p14:creationId xmlns:p14="http://schemas.microsoft.com/office/powerpoint/2010/main" val="2295382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2E8F-C3FB-4CBF-B671-76B4D2F2BACB}"/>
              </a:ext>
            </a:extLst>
          </p:cNvPr>
          <p:cNvSpPr>
            <a:spLocks noGrp="1"/>
          </p:cNvSpPr>
          <p:nvPr>
            <p:ph type="title"/>
          </p:nvPr>
        </p:nvSpPr>
        <p:spPr>
          <a:xfrm>
            <a:off x="0" y="0"/>
            <a:ext cx="12192000" cy="6704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420A5A75-63E3-4C0D-9B12-D0C0B33D40C0}"/>
              </a:ext>
            </a:extLst>
          </p:cNvPr>
          <p:cNvSpPr>
            <a:spLocks noGrp="1"/>
          </p:cNvSpPr>
          <p:nvPr>
            <p:ph type="body" sz="quarter" idx="10"/>
          </p:nvPr>
        </p:nvSpPr>
        <p:spPr>
          <a:xfrm>
            <a:off x="266700" y="1016000"/>
            <a:ext cx="8851900" cy="5588000"/>
          </a:xfrm>
        </p:spPr>
        <p:txBody>
          <a:bodyPr>
            <a:normAutofit/>
          </a:bodyPr>
          <a:lstStyle>
            <a:lvl1pPr marL="0" indent="0">
              <a:buNone/>
              <a:defRPr sz="2400" b="1"/>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2642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xt: Blt &amp; N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2E8F-C3FB-4CBF-B671-76B4D2F2BACB}"/>
              </a:ext>
            </a:extLst>
          </p:cNvPr>
          <p:cNvSpPr>
            <a:spLocks noGrp="1"/>
          </p:cNvSpPr>
          <p:nvPr>
            <p:ph type="title"/>
          </p:nvPr>
        </p:nvSpPr>
        <p:spPr>
          <a:xfrm>
            <a:off x="0" y="228600"/>
            <a:ext cx="12192000" cy="6704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FA97A4D5-7E95-470B-8C8D-6E03CC3427F2}"/>
              </a:ext>
            </a:extLst>
          </p:cNvPr>
          <p:cNvSpPr>
            <a:spLocks noGrp="1"/>
          </p:cNvSpPr>
          <p:nvPr>
            <p:ph type="body" sz="quarter" idx="10"/>
          </p:nvPr>
        </p:nvSpPr>
        <p:spPr>
          <a:xfrm>
            <a:off x="444500" y="1193800"/>
            <a:ext cx="8763000" cy="4648200"/>
          </a:xfrm>
        </p:spPr>
        <p:txBody>
          <a:bodyPr>
            <a:normAutofit/>
          </a:bodyPr>
          <a:lstStyle>
            <a:lvl1pPr marL="0" indent="0">
              <a:lnSpc>
                <a:spcPct val="100000"/>
              </a:lnSpc>
              <a:spcBef>
                <a:spcPts val="600"/>
              </a:spcBef>
              <a:buFont typeface="+mj-lt"/>
              <a:buNone/>
              <a:defRPr sz="3200" b="1">
                <a:solidFill>
                  <a:schemeClr val="accent3">
                    <a:lumMod val="50000"/>
                  </a:schemeClr>
                </a:solidFill>
              </a:defRPr>
            </a:lvl1pPr>
            <a:lvl2pPr marL="914400" indent="-457200">
              <a:lnSpc>
                <a:spcPct val="100000"/>
              </a:lnSpc>
              <a:spcBef>
                <a:spcPts val="600"/>
              </a:spcBef>
              <a:spcAft>
                <a:spcPts val="600"/>
              </a:spcAft>
              <a:buFont typeface="+mj-lt"/>
              <a:buAutoNum type="arabicPeriod"/>
              <a:defRPr sz="2800" b="1"/>
            </a:lvl2pPr>
            <a:lvl3pPr marL="1600200" indent="-393700">
              <a:lnSpc>
                <a:spcPct val="100000"/>
              </a:lnSpc>
              <a:spcBef>
                <a:spcPts val="600"/>
              </a:spcBef>
              <a:spcAft>
                <a:spcPts val="600"/>
              </a:spcAft>
              <a:buFont typeface="+mj-lt"/>
              <a:buAutoNum type="arabicParenR"/>
              <a:defRPr sz="2400"/>
            </a:lvl3pPr>
            <a:lvl4pPr>
              <a:lnSpc>
                <a:spcPct val="100000"/>
              </a:lnSpc>
              <a:spcBef>
                <a:spcPts val="600"/>
              </a:spcBef>
              <a:spcAft>
                <a:spcPts val="600"/>
              </a:spcAft>
              <a:defRPr sz="2000"/>
            </a:lvl4pPr>
            <a:lvl5pPr>
              <a:lnSpc>
                <a:spcPct val="100000"/>
              </a:lnSpc>
              <a:spcBef>
                <a:spcPts val="600"/>
              </a:spcBef>
              <a:spcAft>
                <a:spcPts val="600"/>
              </a:spcAft>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4948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3091-A4EE-4226-A273-D95C9BAC5D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DB0DB9-2CC8-4930-86A4-781FEFA3388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5DE9A-698E-45DE-897A-4D6F8571E732}"/>
              </a:ext>
            </a:extLst>
          </p:cNvPr>
          <p:cNvSpPr>
            <a:spLocks noGrp="1"/>
          </p:cNvSpPr>
          <p:nvPr>
            <p:ph type="dt" sz="half" idx="10"/>
          </p:nvPr>
        </p:nvSpPr>
        <p:spPr>
          <a:xfrm>
            <a:off x="838200" y="6356350"/>
            <a:ext cx="2743200" cy="365125"/>
          </a:xfrm>
          <a:prstGeom prst="rect">
            <a:avLst/>
          </a:prstGeom>
        </p:spPr>
        <p:txBody>
          <a:bodyPr/>
          <a:lstStyle/>
          <a:p>
            <a:fld id="{52C064AA-7FBB-4215-9FF0-D452CF8E6368}" type="datetimeFigureOut">
              <a:rPr lang="en-US" smtClean="0"/>
              <a:t>4/9/2019</a:t>
            </a:fld>
            <a:endParaRPr lang="en-US"/>
          </a:p>
        </p:txBody>
      </p:sp>
      <p:sp>
        <p:nvSpPr>
          <p:cNvPr id="5" name="Footer Placeholder 4">
            <a:extLst>
              <a:ext uri="{FF2B5EF4-FFF2-40B4-BE49-F238E27FC236}">
                <a16:creationId xmlns:a16="http://schemas.microsoft.com/office/drawing/2014/main" id="{8D739192-3843-4B77-B086-10C2B1A351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FACD72-F545-45B3-83CE-7DB9D0CF1596}"/>
              </a:ext>
            </a:extLst>
          </p:cNvPr>
          <p:cNvSpPr>
            <a:spLocks noGrp="1"/>
          </p:cNvSpPr>
          <p:nvPr>
            <p:ph type="sldNum" sz="quarter" idx="12"/>
          </p:nvPr>
        </p:nvSpPr>
        <p:spPr>
          <a:xfrm>
            <a:off x="8610600" y="6356350"/>
            <a:ext cx="2743200" cy="365125"/>
          </a:xfrm>
          <a:prstGeom prst="rect">
            <a:avLst/>
          </a:prstGeom>
        </p:spPr>
        <p:txBody>
          <a:bodyPr/>
          <a:lstStyle/>
          <a:p>
            <a:fld id="{353AF015-ED8B-4C12-89BB-5792563ED9A2}" type="slidenum">
              <a:rPr lang="en-US" smtClean="0"/>
              <a:t>‹#›</a:t>
            </a:fld>
            <a:endParaRPr lang="en-US"/>
          </a:p>
        </p:txBody>
      </p:sp>
    </p:spTree>
    <p:extLst>
      <p:ext uri="{BB962C8B-B14F-4D97-AF65-F5344CB8AC3E}">
        <p14:creationId xmlns:p14="http://schemas.microsoft.com/office/powerpoint/2010/main" val="340507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2A9F8-329F-4799-B37B-AA8901B175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E52311-62AB-4A5E-9774-F8F918DF81F9}"/>
              </a:ext>
            </a:extLst>
          </p:cNvPr>
          <p:cNvSpPr>
            <a:spLocks noGrp="1"/>
          </p:cNvSpPr>
          <p:nvPr>
            <p:ph sz="half"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857F45-2B62-4C95-916D-CF12C94C27E6}"/>
              </a:ext>
            </a:extLst>
          </p:cNvPr>
          <p:cNvSpPr>
            <a:spLocks noGrp="1"/>
          </p:cNvSpPr>
          <p:nvPr>
            <p:ph type="dt" sz="half" idx="10"/>
          </p:nvPr>
        </p:nvSpPr>
        <p:spPr>
          <a:xfrm>
            <a:off x="838200" y="6356350"/>
            <a:ext cx="2743200" cy="365125"/>
          </a:xfrm>
          <a:prstGeom prst="rect">
            <a:avLst/>
          </a:prstGeom>
        </p:spPr>
        <p:txBody>
          <a:bodyPr/>
          <a:lstStyle/>
          <a:p>
            <a:fld id="{52C064AA-7FBB-4215-9FF0-D452CF8E6368}" type="datetimeFigureOut">
              <a:rPr lang="en-US" smtClean="0"/>
              <a:t>4/9/2019</a:t>
            </a:fld>
            <a:endParaRPr lang="en-US"/>
          </a:p>
        </p:txBody>
      </p:sp>
      <p:sp>
        <p:nvSpPr>
          <p:cNvPr id="6" name="Footer Placeholder 5">
            <a:extLst>
              <a:ext uri="{FF2B5EF4-FFF2-40B4-BE49-F238E27FC236}">
                <a16:creationId xmlns:a16="http://schemas.microsoft.com/office/drawing/2014/main" id="{5BBB721C-D4CF-49E4-B1AD-65711BAB4D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653CB6-7AD0-472E-B7BA-82E2AA4A0F2C}"/>
              </a:ext>
            </a:extLst>
          </p:cNvPr>
          <p:cNvSpPr>
            <a:spLocks noGrp="1"/>
          </p:cNvSpPr>
          <p:nvPr>
            <p:ph type="sldNum" sz="quarter" idx="12"/>
          </p:nvPr>
        </p:nvSpPr>
        <p:spPr>
          <a:xfrm>
            <a:off x="8610600" y="6356350"/>
            <a:ext cx="2743200" cy="365125"/>
          </a:xfrm>
          <a:prstGeom prst="rect">
            <a:avLst/>
          </a:prstGeom>
        </p:spPr>
        <p:txBody>
          <a:bodyPr/>
          <a:lstStyle/>
          <a:p>
            <a:fld id="{353AF015-ED8B-4C12-89BB-5792563ED9A2}" type="slidenum">
              <a:rPr lang="en-US" smtClean="0"/>
              <a:t>‹#›</a:t>
            </a:fld>
            <a:endParaRPr lang="en-US"/>
          </a:p>
        </p:txBody>
      </p:sp>
    </p:spTree>
    <p:extLst>
      <p:ext uri="{BB962C8B-B14F-4D97-AF65-F5344CB8AC3E}">
        <p14:creationId xmlns:p14="http://schemas.microsoft.com/office/powerpoint/2010/main" val="302384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81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100%">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5EB3BC9-1247-4664-A2AC-D2869CD3DE8F}"/>
              </a:ext>
            </a:extLst>
          </p:cNvPr>
          <p:cNvSpPr>
            <a:spLocks noGrp="1"/>
          </p:cNvSpPr>
          <p:nvPr>
            <p:ph type="pic" sz="quarter" idx="10"/>
          </p:nvPr>
        </p:nvSpPr>
        <p:spPr>
          <a:xfrm>
            <a:off x="0" y="0"/>
            <a:ext cx="12192000" cy="6858000"/>
          </a:xfrm>
        </p:spPr>
        <p:txBody>
          <a:bodyPr anchor="ctr" anchorCtr="0"/>
          <a:lstStyle>
            <a:lvl1pPr marL="0" indent="0" algn="ctr">
              <a:buNone/>
              <a:defRPr/>
            </a:lvl1pPr>
          </a:lstStyle>
          <a:p>
            <a:endParaRPr lang="en-US"/>
          </a:p>
        </p:txBody>
      </p:sp>
    </p:spTree>
    <p:extLst>
      <p:ext uri="{BB962C8B-B14F-4D97-AF65-F5344CB8AC3E}">
        <p14:creationId xmlns:p14="http://schemas.microsoft.com/office/powerpoint/2010/main" val="331951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mage Left, Content Righ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2A9F8-329F-4799-B37B-AA8901B175CB}"/>
              </a:ext>
            </a:extLst>
          </p:cNvPr>
          <p:cNvSpPr>
            <a:spLocks noGrp="1"/>
          </p:cNvSpPr>
          <p:nvPr>
            <p:ph type="title" hasCustomPrompt="1"/>
          </p:nvPr>
        </p:nvSpPr>
        <p:spPr>
          <a:xfrm>
            <a:off x="7006774" y="0"/>
            <a:ext cx="4838698" cy="1825625"/>
          </a:xfrm>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3E52311-62AB-4A5E-9774-F8F918DF81F9}"/>
              </a:ext>
            </a:extLst>
          </p:cNvPr>
          <p:cNvSpPr>
            <a:spLocks noGrp="1"/>
          </p:cNvSpPr>
          <p:nvPr>
            <p:ph sz="half" idx="1"/>
          </p:nvPr>
        </p:nvSpPr>
        <p:spPr>
          <a:xfrm>
            <a:off x="7082972" y="2082188"/>
            <a:ext cx="4838699" cy="4465785"/>
          </a:xfrm>
        </p:spPr>
        <p:txBody>
          <a:bodyPr>
            <a:normAutofit/>
          </a:bodyPr>
          <a:lstStyle>
            <a:lvl1pPr marL="0" indent="0">
              <a:spcBef>
                <a:spcPts val="1800"/>
              </a:spcBef>
              <a:buFont typeface="+mj-lt"/>
              <a:buNone/>
              <a:defRPr sz="2400" b="1">
                <a:solidFill>
                  <a:schemeClr val="tx2"/>
                </a:solidFill>
              </a:defRPr>
            </a:lvl1pPr>
            <a:lvl2pPr marL="461963" indent="-233363">
              <a:spcBef>
                <a:spcPts val="600"/>
              </a:spcBef>
              <a:buFont typeface="Arial" panose="020B0604020202020204" pitchFamily="34" charset="0"/>
              <a:buChar char="•"/>
              <a:defRPr sz="2000">
                <a:solidFill>
                  <a:schemeClr val="tx1">
                    <a:lumMod val="85000"/>
                    <a:lumOff val="15000"/>
                  </a:schemeClr>
                </a:solidFill>
              </a:defRPr>
            </a:lvl2pPr>
            <a:lvl3pPr marL="914400" indent="0">
              <a:spcBef>
                <a:spcPts val="600"/>
              </a:spcBef>
              <a:buNone/>
              <a:defRPr sz="1800">
                <a:solidFill>
                  <a:schemeClr val="tx1">
                    <a:lumMod val="85000"/>
                    <a:lumOff val="15000"/>
                  </a:schemeClr>
                </a:solidFill>
              </a:defRPr>
            </a:lvl3pPr>
            <a:lvl4pPr marL="1371600" indent="0">
              <a:spcBef>
                <a:spcPts val="600"/>
              </a:spcBef>
              <a:buNone/>
              <a:defRPr sz="1600">
                <a:solidFill>
                  <a:schemeClr val="tx1">
                    <a:lumMod val="85000"/>
                    <a:lumOff val="15000"/>
                  </a:schemeClr>
                </a:solidFill>
              </a:defRPr>
            </a:lvl4pPr>
            <a:lvl5pPr marL="1828800" indent="0">
              <a:spcBef>
                <a:spcPts val="600"/>
              </a:spcBef>
              <a:buNone/>
              <a:defRPr sz="1600">
                <a:solidFill>
                  <a:schemeClr val="tx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74E606-97F2-4E24-B9C5-BBB29DC82A31}"/>
              </a:ext>
            </a:extLst>
          </p:cNvPr>
          <p:cNvSpPr>
            <a:spLocks noGrp="1"/>
          </p:cNvSpPr>
          <p:nvPr>
            <p:ph type="pic" sz="quarter" idx="10"/>
          </p:nvPr>
        </p:nvSpPr>
        <p:spPr>
          <a:xfrm>
            <a:off x="0" y="0"/>
            <a:ext cx="6858000" cy="6858000"/>
          </a:xfrm>
        </p:spPr>
        <p:txBody>
          <a:bodyPr/>
          <a:lstStyle/>
          <a:p>
            <a:r>
              <a:rPr lang="en-US"/>
              <a:t>Click icon to add picture</a:t>
            </a:r>
          </a:p>
        </p:txBody>
      </p:sp>
    </p:spTree>
    <p:extLst>
      <p:ext uri="{BB962C8B-B14F-4D97-AF65-F5344CB8AC3E}">
        <p14:creationId xmlns:p14="http://schemas.microsoft.com/office/powerpoint/2010/main" val="336791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tate VS Federal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E52311-62AB-4A5E-9774-F8F918DF81F9}"/>
              </a:ext>
            </a:extLst>
          </p:cNvPr>
          <p:cNvSpPr>
            <a:spLocks noGrp="1"/>
          </p:cNvSpPr>
          <p:nvPr>
            <p:ph sz="half" idx="1"/>
          </p:nvPr>
        </p:nvSpPr>
        <p:spPr>
          <a:xfrm>
            <a:off x="5676900" y="742890"/>
            <a:ext cx="6244771" cy="5824073"/>
          </a:xfrm>
        </p:spPr>
        <p:txBody>
          <a:bodyPr>
            <a:normAutofit/>
          </a:bodyPr>
          <a:lstStyle>
            <a:lvl1pPr marL="0" indent="0">
              <a:lnSpc>
                <a:spcPct val="100000"/>
              </a:lnSpc>
              <a:spcBef>
                <a:spcPts val="1800"/>
              </a:spcBef>
              <a:buFont typeface="+mj-lt"/>
              <a:buNone/>
              <a:defRPr sz="2400" b="1">
                <a:solidFill>
                  <a:schemeClr val="tx2"/>
                </a:solidFill>
              </a:defRPr>
            </a:lvl1pPr>
            <a:lvl2pPr marL="461963" indent="-233363">
              <a:lnSpc>
                <a:spcPct val="100000"/>
              </a:lnSpc>
              <a:spcBef>
                <a:spcPts val="600"/>
              </a:spcBef>
              <a:buFont typeface="Arial" panose="020B0604020202020204" pitchFamily="34" charset="0"/>
              <a:buChar char="•"/>
              <a:defRPr sz="2000">
                <a:solidFill>
                  <a:schemeClr val="tx1">
                    <a:lumMod val="85000"/>
                    <a:lumOff val="15000"/>
                  </a:schemeClr>
                </a:solidFill>
              </a:defRPr>
            </a:lvl2pPr>
            <a:lvl3pPr marL="1028700" indent="-285750">
              <a:lnSpc>
                <a:spcPct val="100000"/>
              </a:lnSpc>
              <a:spcBef>
                <a:spcPts val="600"/>
              </a:spcBef>
              <a:buFont typeface="Arial" panose="020B0604020202020204" pitchFamily="34" charset="0"/>
              <a:buChar char="•"/>
              <a:defRPr sz="1800">
                <a:solidFill>
                  <a:schemeClr val="tx1">
                    <a:lumMod val="85000"/>
                    <a:lumOff val="15000"/>
                  </a:schemeClr>
                </a:solidFill>
              </a:defRPr>
            </a:lvl3pPr>
            <a:lvl4pPr marL="1371600" indent="-342900">
              <a:lnSpc>
                <a:spcPct val="100000"/>
              </a:lnSpc>
              <a:spcBef>
                <a:spcPts val="600"/>
              </a:spcBef>
              <a:buFont typeface="Arial" panose="020B0604020202020204" pitchFamily="34" charset="0"/>
              <a:buChar char="•"/>
              <a:defRPr sz="1600">
                <a:solidFill>
                  <a:schemeClr val="tx1">
                    <a:lumMod val="85000"/>
                    <a:lumOff val="15000"/>
                  </a:schemeClr>
                </a:solidFill>
              </a:defRPr>
            </a:lvl4pPr>
            <a:lvl5pPr marL="1828800" indent="0">
              <a:lnSpc>
                <a:spcPct val="100000"/>
              </a:lnSpc>
              <a:spcBef>
                <a:spcPts val="600"/>
              </a:spcBef>
              <a:buNone/>
              <a:defRPr sz="1600">
                <a:solidFill>
                  <a:schemeClr val="tx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74E606-97F2-4E24-B9C5-BBB29DC82A31}"/>
              </a:ext>
            </a:extLst>
          </p:cNvPr>
          <p:cNvSpPr>
            <a:spLocks noGrp="1"/>
          </p:cNvSpPr>
          <p:nvPr>
            <p:ph type="pic" sz="quarter" idx="10"/>
          </p:nvPr>
        </p:nvSpPr>
        <p:spPr>
          <a:xfrm>
            <a:off x="0" y="862148"/>
            <a:ext cx="5303520" cy="5995851"/>
          </a:xfrm>
        </p:spPr>
        <p:txBody>
          <a:bodyPr/>
          <a:lstStyle/>
          <a:p>
            <a:r>
              <a:rPr lang="en-US"/>
              <a:t>Click icon to add picture</a:t>
            </a:r>
            <a:endParaRPr lang="en-US" dirty="0"/>
          </a:p>
        </p:txBody>
      </p:sp>
      <p:sp>
        <p:nvSpPr>
          <p:cNvPr id="5" name="Title 1">
            <a:extLst>
              <a:ext uri="{FF2B5EF4-FFF2-40B4-BE49-F238E27FC236}">
                <a16:creationId xmlns:a16="http://schemas.microsoft.com/office/drawing/2014/main" id="{9E4D3FFE-C315-4147-934F-9433115DDA13}"/>
              </a:ext>
            </a:extLst>
          </p:cNvPr>
          <p:cNvSpPr txBox="1">
            <a:spLocks/>
          </p:cNvSpPr>
          <p:nvPr/>
        </p:nvSpPr>
        <p:spPr>
          <a:xfrm>
            <a:off x="0" y="0"/>
            <a:ext cx="5303520" cy="862149"/>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tx2"/>
                </a:solidFill>
                <a:latin typeface="Arial" panose="020B0604020202020204" pitchFamily="34" charset="0"/>
                <a:ea typeface="+mj-ea"/>
                <a:cs typeface="Arial" panose="020B0604020202020204" pitchFamily="34" charset="0"/>
              </a:defRPr>
            </a:lvl1pPr>
          </a:lstStyle>
          <a:p>
            <a:r>
              <a:rPr lang="en-US" sz="2800" dirty="0">
                <a:solidFill>
                  <a:schemeClr val="bg1"/>
                </a:solidFill>
              </a:rPr>
              <a:t>Worker Compensation Systems: </a:t>
            </a:r>
            <a:br>
              <a:rPr lang="en-US" sz="2800" dirty="0">
                <a:solidFill>
                  <a:schemeClr val="bg1"/>
                </a:solidFill>
              </a:rPr>
            </a:br>
            <a:r>
              <a:rPr lang="en-US" sz="2800" dirty="0">
                <a:solidFill>
                  <a:schemeClr val="accent4"/>
                </a:solidFill>
              </a:rPr>
              <a:t>Federal</a:t>
            </a:r>
            <a:r>
              <a:rPr lang="en-US" sz="2800" dirty="0">
                <a:solidFill>
                  <a:schemeClr val="bg1"/>
                </a:solidFill>
              </a:rPr>
              <a:t> vs </a:t>
            </a:r>
            <a:r>
              <a:rPr lang="en-US" sz="2800" dirty="0">
                <a:solidFill>
                  <a:srgbClr val="00B0F0"/>
                </a:solidFill>
              </a:rPr>
              <a:t>State</a:t>
            </a:r>
          </a:p>
        </p:txBody>
      </p:sp>
    </p:spTree>
    <p:extLst>
      <p:ext uri="{BB962C8B-B14F-4D97-AF65-F5344CB8AC3E}">
        <p14:creationId xmlns:p14="http://schemas.microsoft.com/office/powerpoint/2010/main" val="30308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E1A96-20E8-49FF-8214-BDFC603801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CDF426-6C02-40F0-90AE-A9B05EBD6A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2B31BE-9966-46AE-BE31-99BDF924242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25889C-84C4-4E52-8A5F-E95A895A7D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7509ECD-192E-4A4F-9329-BE9E6CA35CB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147462-66DF-4625-B665-037AEE452AAD}"/>
              </a:ext>
            </a:extLst>
          </p:cNvPr>
          <p:cNvSpPr>
            <a:spLocks noGrp="1"/>
          </p:cNvSpPr>
          <p:nvPr>
            <p:ph type="dt" sz="half" idx="10"/>
          </p:nvPr>
        </p:nvSpPr>
        <p:spPr>
          <a:xfrm>
            <a:off x="838200" y="6356350"/>
            <a:ext cx="2743200" cy="365125"/>
          </a:xfrm>
          <a:prstGeom prst="rect">
            <a:avLst/>
          </a:prstGeom>
        </p:spPr>
        <p:txBody>
          <a:bodyPr/>
          <a:lstStyle/>
          <a:p>
            <a:fld id="{52C064AA-7FBB-4215-9FF0-D452CF8E6368}" type="datetimeFigureOut">
              <a:rPr lang="en-US" smtClean="0"/>
              <a:t>4/9/2019</a:t>
            </a:fld>
            <a:endParaRPr lang="en-US"/>
          </a:p>
        </p:txBody>
      </p:sp>
      <p:sp>
        <p:nvSpPr>
          <p:cNvPr id="8" name="Footer Placeholder 7">
            <a:extLst>
              <a:ext uri="{FF2B5EF4-FFF2-40B4-BE49-F238E27FC236}">
                <a16:creationId xmlns:a16="http://schemas.microsoft.com/office/drawing/2014/main" id="{439A50B5-88E9-425C-A003-1DD489D192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DFF6AF8-51CC-4F43-8DAE-73998B5EBC93}"/>
              </a:ext>
            </a:extLst>
          </p:cNvPr>
          <p:cNvSpPr>
            <a:spLocks noGrp="1"/>
          </p:cNvSpPr>
          <p:nvPr>
            <p:ph type="sldNum" sz="quarter" idx="12"/>
          </p:nvPr>
        </p:nvSpPr>
        <p:spPr>
          <a:xfrm>
            <a:off x="8610600" y="6356350"/>
            <a:ext cx="2743200" cy="365125"/>
          </a:xfrm>
          <a:prstGeom prst="rect">
            <a:avLst/>
          </a:prstGeom>
        </p:spPr>
        <p:txBody>
          <a:bodyPr/>
          <a:lstStyle/>
          <a:p>
            <a:fld id="{353AF015-ED8B-4C12-89BB-5792563ED9A2}" type="slidenum">
              <a:rPr lang="en-US" smtClean="0"/>
              <a:t>‹#›</a:t>
            </a:fld>
            <a:endParaRPr lang="en-US"/>
          </a:p>
        </p:txBody>
      </p:sp>
    </p:spTree>
    <p:extLst>
      <p:ext uri="{BB962C8B-B14F-4D97-AF65-F5344CB8AC3E}">
        <p14:creationId xmlns:p14="http://schemas.microsoft.com/office/powerpoint/2010/main" val="183830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Image,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4C9C897-5D64-46D2-B5F0-5163A4EABD26}"/>
              </a:ext>
            </a:extLst>
          </p:cNvPr>
          <p:cNvSpPr>
            <a:spLocks noGrp="1"/>
          </p:cNvSpPr>
          <p:nvPr>
            <p:ph type="title" hasCustomPrompt="1"/>
          </p:nvPr>
        </p:nvSpPr>
        <p:spPr>
          <a:xfrm>
            <a:off x="-1" y="113178"/>
            <a:ext cx="5321283" cy="1825625"/>
          </a:xfrm>
        </p:spPr>
        <p:txBody>
          <a:bodyPr>
            <a:noAutofit/>
          </a:bodyPr>
          <a:lstStyle>
            <a:lvl1pPr algn="ctr">
              <a:defRPr sz="3600" b="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43B124ED-EAEE-4F2E-9029-8F991CE5CACE}"/>
              </a:ext>
            </a:extLst>
          </p:cNvPr>
          <p:cNvSpPr>
            <a:spLocks noGrp="1"/>
          </p:cNvSpPr>
          <p:nvPr>
            <p:ph sz="half" idx="1"/>
          </p:nvPr>
        </p:nvSpPr>
        <p:spPr>
          <a:xfrm>
            <a:off x="304800" y="3397251"/>
            <a:ext cx="4838699" cy="3263900"/>
          </a:xfrm>
        </p:spPr>
        <p:txBody>
          <a:bodyPr>
            <a:normAutofit/>
          </a:bodyPr>
          <a:lstStyle>
            <a:lvl1pPr marL="342900" indent="-342900">
              <a:spcBef>
                <a:spcPts val="1200"/>
              </a:spcBef>
              <a:buFont typeface="+mj-lt"/>
              <a:buAutoNum type="arabicPeriod"/>
              <a:defRPr sz="2400">
                <a:solidFill>
                  <a:schemeClr val="tx1">
                    <a:lumMod val="85000"/>
                    <a:lumOff val="15000"/>
                  </a:schemeClr>
                </a:solidFill>
              </a:defRPr>
            </a:lvl1pPr>
            <a:lvl2pPr marL="457200" indent="0">
              <a:spcBef>
                <a:spcPts val="1200"/>
              </a:spcBef>
              <a:buNone/>
              <a:defRPr sz="2000">
                <a:solidFill>
                  <a:schemeClr val="tx1">
                    <a:lumMod val="85000"/>
                    <a:lumOff val="15000"/>
                  </a:schemeClr>
                </a:solidFill>
              </a:defRPr>
            </a:lvl2pPr>
            <a:lvl3pPr marL="914400" indent="0">
              <a:spcBef>
                <a:spcPts val="1200"/>
              </a:spcBef>
              <a:buNone/>
              <a:defRPr sz="1800">
                <a:solidFill>
                  <a:schemeClr val="tx1">
                    <a:lumMod val="85000"/>
                    <a:lumOff val="15000"/>
                  </a:schemeClr>
                </a:solidFill>
              </a:defRPr>
            </a:lvl3pPr>
            <a:lvl4pPr marL="1371600" indent="0">
              <a:spcBef>
                <a:spcPts val="1200"/>
              </a:spcBef>
              <a:buNone/>
              <a:defRPr sz="1600">
                <a:solidFill>
                  <a:schemeClr val="tx1">
                    <a:lumMod val="85000"/>
                    <a:lumOff val="15000"/>
                  </a:schemeClr>
                </a:solidFill>
              </a:defRPr>
            </a:lvl4pPr>
            <a:lvl5pPr marL="1828800" indent="0">
              <a:spcBef>
                <a:spcPts val="1200"/>
              </a:spcBef>
              <a:buNone/>
              <a:defRPr sz="1600">
                <a:solidFill>
                  <a:schemeClr val="tx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7">
            <a:extLst>
              <a:ext uri="{FF2B5EF4-FFF2-40B4-BE49-F238E27FC236}">
                <a16:creationId xmlns:a16="http://schemas.microsoft.com/office/drawing/2014/main" id="{7D684701-4711-486C-891A-F2E148B9D038}"/>
              </a:ext>
            </a:extLst>
          </p:cNvPr>
          <p:cNvSpPr>
            <a:spLocks noGrp="1"/>
          </p:cNvSpPr>
          <p:nvPr>
            <p:ph type="pic" sz="quarter" idx="10"/>
          </p:nvPr>
        </p:nvSpPr>
        <p:spPr>
          <a:xfrm>
            <a:off x="5321300" y="0"/>
            <a:ext cx="6858000" cy="6858000"/>
          </a:xfrm>
        </p:spPr>
        <p:txBody>
          <a:bodyPr/>
          <a:lstStyle/>
          <a:p>
            <a:r>
              <a:rPr lang="en-US"/>
              <a:t>Click icon to add picture</a:t>
            </a:r>
          </a:p>
        </p:txBody>
      </p:sp>
      <p:sp>
        <p:nvSpPr>
          <p:cNvPr id="13" name="Content Placeholder 2">
            <a:extLst>
              <a:ext uri="{FF2B5EF4-FFF2-40B4-BE49-F238E27FC236}">
                <a16:creationId xmlns:a16="http://schemas.microsoft.com/office/drawing/2014/main" id="{29FBE173-D922-4A23-B806-60487E09A2C7}"/>
              </a:ext>
            </a:extLst>
          </p:cNvPr>
          <p:cNvSpPr>
            <a:spLocks noGrp="1"/>
          </p:cNvSpPr>
          <p:nvPr>
            <p:ph sz="half" idx="11" hasCustomPrompt="1"/>
          </p:nvPr>
        </p:nvSpPr>
        <p:spPr>
          <a:xfrm>
            <a:off x="704852" y="1993152"/>
            <a:ext cx="895341" cy="1298576"/>
          </a:xfrm>
        </p:spPr>
        <p:txBody>
          <a:bodyPr anchor="ctr" anchorCtr="0">
            <a:noAutofit/>
          </a:bodyPr>
          <a:lstStyle>
            <a:lvl1pPr marL="0" indent="0" algn="r">
              <a:buNone/>
              <a:defRPr sz="8800" b="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sp>
        <p:nvSpPr>
          <p:cNvPr id="14" name="Content Placeholder 2">
            <a:extLst>
              <a:ext uri="{FF2B5EF4-FFF2-40B4-BE49-F238E27FC236}">
                <a16:creationId xmlns:a16="http://schemas.microsoft.com/office/drawing/2014/main" id="{C778D354-4862-4E7B-B2C5-AF4C6160837A}"/>
              </a:ext>
            </a:extLst>
          </p:cNvPr>
          <p:cNvSpPr>
            <a:spLocks noGrp="1"/>
          </p:cNvSpPr>
          <p:nvPr>
            <p:ph sz="half" idx="12" hasCustomPrompt="1"/>
          </p:nvPr>
        </p:nvSpPr>
        <p:spPr>
          <a:xfrm>
            <a:off x="1752593" y="1989977"/>
            <a:ext cx="3314707" cy="1298576"/>
          </a:xfrm>
        </p:spPr>
        <p:txBody>
          <a:bodyPr anchor="ctr" anchorCtr="0">
            <a:noAutofit/>
          </a:bodyPr>
          <a:lstStyle>
            <a:lvl1pPr marL="0" indent="0" algn="l">
              <a:buNone/>
              <a:defRPr sz="320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t>
            </a:r>
          </a:p>
        </p:txBody>
      </p:sp>
      <p:cxnSp>
        <p:nvCxnSpPr>
          <p:cNvPr id="15" name="Straight Connector 14">
            <a:extLst>
              <a:ext uri="{FF2B5EF4-FFF2-40B4-BE49-F238E27FC236}">
                <a16:creationId xmlns:a16="http://schemas.microsoft.com/office/drawing/2014/main" id="{44478CD2-839D-4DE2-A119-626EFE5DE73D}"/>
              </a:ext>
            </a:extLst>
          </p:cNvPr>
          <p:cNvCxnSpPr/>
          <p:nvPr/>
        </p:nvCxnSpPr>
        <p:spPr>
          <a:xfrm>
            <a:off x="1647825" y="2190699"/>
            <a:ext cx="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12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A2F8A0-5225-44E5-8BF9-68D761023A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40C1C2-CB34-463D-B9DE-4E4C80CE4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777650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75" r:id="rId5"/>
    <p:sldLayoutId id="2147483667" r:id="rId6"/>
    <p:sldLayoutId id="2147483668" r:id="rId7"/>
    <p:sldLayoutId id="2147483669" r:id="rId8"/>
    <p:sldLayoutId id="2147483670" r:id="rId9"/>
    <p:sldLayoutId id="2147483672" r:id="rId10"/>
    <p:sldLayoutId id="2147483677" r:id="rId11"/>
    <p:sldLayoutId id="2147483673" r:id="rId12"/>
    <p:sldLayoutId id="2147483674" r:id="rId13"/>
    <p:sldLayoutId id="2147483678" r:id="rId14"/>
    <p:sldLayoutId id="2147483676"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comments" Target="../comments/comment4.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4.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comments" Target="../comments/commen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71F0549-EB6D-46B0-8344-E4460D780C5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2" name="Title 1">
            <a:extLst>
              <a:ext uri="{FF2B5EF4-FFF2-40B4-BE49-F238E27FC236}">
                <a16:creationId xmlns:a16="http://schemas.microsoft.com/office/drawing/2014/main" id="{6F3E5840-F409-4837-8644-B004246F2CAC}"/>
              </a:ext>
            </a:extLst>
          </p:cNvPr>
          <p:cNvSpPr>
            <a:spLocks noGrp="1"/>
          </p:cNvSpPr>
          <p:nvPr>
            <p:ph type="title" idx="4294967295"/>
          </p:nvPr>
        </p:nvSpPr>
        <p:spPr>
          <a:xfrm>
            <a:off x="455796" y="-4342"/>
            <a:ext cx="11312237" cy="1277391"/>
          </a:xfrm>
        </p:spPr>
        <p:txBody>
          <a:bodyPr>
            <a:normAutofit fontScale="90000"/>
          </a:bodyPr>
          <a:lstStyle/>
          <a:p>
            <a:pPr algn="ctr"/>
            <a:r>
              <a:rPr lang="en-US" sz="4800" kern="1400" dirty="0">
                <a:latin typeface="Arial" panose="020B0604020202020204" pitchFamily="34" charset="0"/>
              </a:rPr>
              <a:t>Treating (and Getting Paid</a:t>
            </a:r>
            <a:r>
              <a:rPr lang="en-US" sz="4800" kern="1400" dirty="0">
                <a:latin typeface="Arial" panose="020B0604020202020204" pitchFamily="34" charset="0"/>
                <a:cs typeface="Arial"/>
              </a:rPr>
              <a:t>) </a:t>
            </a:r>
            <a:br>
              <a:rPr lang="en-US" sz="4800" kern="1400" dirty="0">
                <a:latin typeface="Arial" panose="020B0604020202020204" pitchFamily="34" charset="0"/>
                <a:cs typeface="Arial"/>
              </a:rPr>
            </a:br>
            <a:r>
              <a:rPr lang="en-US" sz="4800" kern="1400" dirty="0">
                <a:latin typeface="Arial" panose="020B0604020202020204" pitchFamily="34" charset="0"/>
                <a:cs typeface="Arial"/>
              </a:rPr>
              <a:t>in Personal Injury Cases</a:t>
            </a:r>
            <a:endParaRPr lang="en-US" sz="4800" b="0" i="0" u="none" strike="noStrike" kern="1400" baseline="0" dirty="0">
              <a:latin typeface="Arial" panose="020B0604020202020204" pitchFamily="34" charset="0"/>
            </a:endParaRPr>
          </a:p>
        </p:txBody>
      </p:sp>
      <p:sp>
        <p:nvSpPr>
          <p:cNvPr id="4" name="Rectangle 3">
            <a:extLst>
              <a:ext uri="{FF2B5EF4-FFF2-40B4-BE49-F238E27FC236}">
                <a16:creationId xmlns:a16="http://schemas.microsoft.com/office/drawing/2014/main" id="{8D6F2114-408B-4989-932B-15D8817A9A6F}"/>
              </a:ext>
            </a:extLst>
          </p:cNvPr>
          <p:cNvSpPr/>
          <p:nvPr/>
        </p:nvSpPr>
        <p:spPr>
          <a:xfrm>
            <a:off x="3850139" y="1272183"/>
            <a:ext cx="4185954" cy="523220"/>
          </a:xfrm>
          <a:prstGeom prst="rect">
            <a:avLst/>
          </a:prstGeom>
        </p:spPr>
        <p:txBody>
          <a:bodyPr wrap="none">
            <a:spAutoFit/>
          </a:bodyPr>
          <a:lstStyle/>
          <a:p>
            <a:r>
              <a:rPr lang="en-US" sz="2800" i="1" dirty="0">
                <a:solidFill>
                  <a:schemeClr val="bg1"/>
                </a:solidFill>
                <a:latin typeface="Century" panose="02040604050505020304" pitchFamily="18" charset="0"/>
              </a:rPr>
              <a:t>by Michael P. McCready</a:t>
            </a:r>
            <a:endParaRPr lang="en-US" sz="2800" i="1" dirty="0">
              <a:solidFill>
                <a:schemeClr val="bg1"/>
              </a:solidFill>
            </a:endParaRPr>
          </a:p>
        </p:txBody>
      </p:sp>
      <p:pic>
        <p:nvPicPr>
          <p:cNvPr id="5" name="Picture 4">
            <a:extLst>
              <a:ext uri="{FF2B5EF4-FFF2-40B4-BE49-F238E27FC236}">
                <a16:creationId xmlns:a16="http://schemas.microsoft.com/office/drawing/2014/main" id="{17BDEB68-08A5-4356-991F-74DE8E1D53E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38193" y="4983314"/>
            <a:ext cx="7013881" cy="1726493"/>
          </a:xfrm>
          <a:prstGeom prst="rect">
            <a:avLst/>
          </a:prstGeom>
        </p:spPr>
      </p:pic>
    </p:spTree>
    <p:extLst>
      <p:ext uri="{BB962C8B-B14F-4D97-AF65-F5344CB8AC3E}">
        <p14:creationId xmlns:p14="http://schemas.microsoft.com/office/powerpoint/2010/main" val="31951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70608-25A9-4004-AA88-0CB90CC0B659}"/>
              </a:ext>
            </a:extLst>
          </p:cNvPr>
          <p:cNvSpPr>
            <a:spLocks noGrp="1"/>
          </p:cNvSpPr>
          <p:nvPr>
            <p:ph type="title"/>
          </p:nvPr>
        </p:nvSpPr>
        <p:spPr/>
        <p:txBody>
          <a:bodyPr>
            <a:normAutofit fontScale="90000"/>
          </a:bodyPr>
          <a:lstStyle/>
          <a:p>
            <a:pPr lvl="0"/>
            <a:r>
              <a:rPr lang="en-US" dirty="0"/>
              <a:t>Patient's Attorney </a:t>
            </a:r>
          </a:p>
        </p:txBody>
      </p:sp>
      <p:sp>
        <p:nvSpPr>
          <p:cNvPr id="3" name="Text Placeholder 2">
            <a:extLst>
              <a:ext uri="{FF2B5EF4-FFF2-40B4-BE49-F238E27FC236}">
                <a16:creationId xmlns:a16="http://schemas.microsoft.com/office/drawing/2014/main" id="{B8361C10-0212-4297-943B-D209AA9A2204}"/>
              </a:ext>
            </a:extLst>
          </p:cNvPr>
          <p:cNvSpPr>
            <a:spLocks noGrp="1"/>
          </p:cNvSpPr>
          <p:nvPr>
            <p:ph type="body" sz="quarter" idx="10"/>
          </p:nvPr>
        </p:nvSpPr>
        <p:spPr>
          <a:xfrm>
            <a:off x="278720" y="1171528"/>
            <a:ext cx="8763000" cy="4648200"/>
          </a:xfrm>
        </p:spPr>
        <p:txBody>
          <a:bodyPr vert="horz" lIns="91440" tIns="45720" rIns="91440" bIns="45720" rtlCol="0" anchor="t">
            <a:normAutofit/>
          </a:bodyPr>
          <a:lstStyle/>
          <a:p>
            <a:pPr lvl="0"/>
            <a:r>
              <a:rPr lang="en-US" b="0" dirty="0">
                <a:solidFill>
                  <a:schemeClr val="tx1"/>
                </a:solidFill>
              </a:rPr>
              <a:t>Questions</a:t>
            </a:r>
            <a:r>
              <a:rPr lang="en-US" dirty="0"/>
              <a:t> You Must Know </a:t>
            </a:r>
            <a:r>
              <a:rPr lang="en-US" b="0" dirty="0">
                <a:solidFill>
                  <a:schemeClr val="tx1"/>
                </a:solidFill>
              </a:rPr>
              <a:t>the Answers to:</a:t>
            </a:r>
          </a:p>
          <a:p>
            <a:pPr lvl="1"/>
            <a:r>
              <a:rPr lang="en-US" dirty="0"/>
              <a:t>Does the Patient have a lawyer?</a:t>
            </a:r>
          </a:p>
          <a:p>
            <a:pPr lvl="2"/>
            <a:r>
              <a:rPr lang="en-US" dirty="0"/>
              <a:t>If not, are you willing to treat them for free?   </a:t>
            </a:r>
          </a:p>
          <a:p>
            <a:pPr lvl="1"/>
            <a:r>
              <a:rPr lang="en-US" dirty="0"/>
              <a:t>Do you know the lawyer?</a:t>
            </a:r>
          </a:p>
          <a:p>
            <a:pPr lvl="2"/>
            <a:r>
              <a:rPr lang="en-US" dirty="0"/>
              <a:t>If not, have you researched them?</a:t>
            </a:r>
          </a:p>
          <a:p>
            <a:pPr lvl="1"/>
            <a:r>
              <a:rPr lang="en-US" dirty="0"/>
              <a:t>Does the lawyer: </a:t>
            </a:r>
          </a:p>
          <a:p>
            <a:pPr lvl="2"/>
            <a:r>
              <a:rPr lang="en-US" dirty="0"/>
              <a:t>Handle personal injury cases?  </a:t>
            </a:r>
          </a:p>
          <a:p>
            <a:pPr lvl="2"/>
            <a:r>
              <a:rPr lang="en-US" dirty="0"/>
              <a:t>Have a reputation good or bad?  </a:t>
            </a:r>
            <a:endParaRPr lang="en-US" dirty="0">
              <a:cs typeface="Arial"/>
            </a:endParaRPr>
          </a:p>
          <a:p>
            <a:pPr lvl="0"/>
            <a:endParaRPr lang="en-US" dirty="0"/>
          </a:p>
        </p:txBody>
      </p:sp>
      <p:grpSp>
        <p:nvGrpSpPr>
          <p:cNvPr id="8" name="Graphic 6">
            <a:extLst>
              <a:ext uri="{FF2B5EF4-FFF2-40B4-BE49-F238E27FC236}">
                <a16:creationId xmlns:a16="http://schemas.microsoft.com/office/drawing/2014/main" id="{88545E4F-5A85-4B9A-9ADE-13B9FD091264}"/>
              </a:ext>
            </a:extLst>
          </p:cNvPr>
          <p:cNvGrpSpPr>
            <a:grpSpLocks noChangeAspect="1"/>
          </p:cNvGrpSpPr>
          <p:nvPr/>
        </p:nvGrpSpPr>
        <p:grpSpPr>
          <a:xfrm>
            <a:off x="10416686" y="1763346"/>
            <a:ext cx="1545855" cy="5120640"/>
            <a:chOff x="555172" y="1136650"/>
            <a:chExt cx="1727200" cy="5721350"/>
          </a:xfrm>
        </p:grpSpPr>
        <p:sp>
          <p:nvSpPr>
            <p:cNvPr id="9" name="Freeform: Shape 8">
              <a:extLst>
                <a:ext uri="{FF2B5EF4-FFF2-40B4-BE49-F238E27FC236}">
                  <a16:creationId xmlns:a16="http://schemas.microsoft.com/office/drawing/2014/main" id="{47883B2A-C05F-4230-8FD1-DC6B52934B2F}"/>
                </a:ext>
              </a:extLst>
            </p:cNvPr>
            <p:cNvSpPr/>
            <p:nvPr/>
          </p:nvSpPr>
          <p:spPr>
            <a:xfrm>
              <a:off x="514468" y="1096174"/>
              <a:ext cx="1781175" cy="5775325"/>
            </a:xfrm>
            <a:custGeom>
              <a:avLst/>
              <a:gdLst>
                <a:gd name="connsiteX0" fmla="*/ 669108 w 1781175"/>
                <a:gd name="connsiteY0" fmla="*/ 746605 h 5775325"/>
                <a:gd name="connsiteX1" fmla="*/ 620908 w 1781175"/>
                <a:gd name="connsiteY1" fmla="*/ 891475 h 5775325"/>
                <a:gd name="connsiteX2" fmla="*/ 454341 w 1781175"/>
                <a:gd name="connsiteY2" fmla="*/ 966553 h 5775325"/>
                <a:gd name="connsiteX3" fmla="*/ 153646 w 1781175"/>
                <a:gd name="connsiteY3" fmla="*/ 1084650 h 5775325"/>
                <a:gd name="connsiteX4" fmla="*/ 99995 w 1781175"/>
                <a:gd name="connsiteY4" fmla="*/ 1256399 h 5775325"/>
                <a:gd name="connsiteX5" fmla="*/ 40947 w 1781175"/>
                <a:gd name="connsiteY5" fmla="*/ 2184822 h 5775325"/>
                <a:gd name="connsiteX6" fmla="*/ 62428 w 1781175"/>
                <a:gd name="connsiteY6" fmla="*/ 2721548 h 5775325"/>
                <a:gd name="connsiteX7" fmla="*/ 121477 w 1781175"/>
                <a:gd name="connsiteY7" fmla="*/ 2995149 h 5775325"/>
                <a:gd name="connsiteX8" fmla="*/ 143014 w 1781175"/>
                <a:gd name="connsiteY8" fmla="*/ 3054306 h 5775325"/>
                <a:gd name="connsiteX9" fmla="*/ 271960 w 1781175"/>
                <a:gd name="connsiteY9" fmla="*/ 3236580 h 5775325"/>
                <a:gd name="connsiteX10" fmla="*/ 341749 w 1781175"/>
                <a:gd name="connsiteY10" fmla="*/ 3268964 h 5775325"/>
                <a:gd name="connsiteX11" fmla="*/ 384551 w 1781175"/>
                <a:gd name="connsiteY11" fmla="*/ 3628815 h 5775325"/>
                <a:gd name="connsiteX12" fmla="*/ 481221 w 1781175"/>
                <a:gd name="connsiteY12" fmla="*/ 4133213 h 5775325"/>
                <a:gd name="connsiteX13" fmla="*/ 610059 w 1781175"/>
                <a:gd name="connsiteY13" fmla="*/ 4573269 h 5775325"/>
                <a:gd name="connsiteX14" fmla="*/ 701385 w 1781175"/>
                <a:gd name="connsiteY14" fmla="*/ 4750308 h 5775325"/>
                <a:gd name="connsiteX15" fmla="*/ 712018 w 1781175"/>
                <a:gd name="connsiteY15" fmla="*/ 4932797 h 5775325"/>
                <a:gd name="connsiteX16" fmla="*/ 669108 w 1781175"/>
                <a:gd name="connsiteY16" fmla="*/ 5271060 h 5775325"/>
                <a:gd name="connsiteX17" fmla="*/ 755036 w 1781175"/>
                <a:gd name="connsiteY17" fmla="*/ 5539370 h 5775325"/>
                <a:gd name="connsiteX18" fmla="*/ 728156 w 1781175"/>
                <a:gd name="connsiteY18" fmla="*/ 5678949 h 5775325"/>
                <a:gd name="connsiteX19" fmla="*/ 755036 w 1781175"/>
                <a:gd name="connsiteY19" fmla="*/ 5743285 h 5775325"/>
                <a:gd name="connsiteX20" fmla="*/ 1098641 w 1781175"/>
                <a:gd name="connsiteY20" fmla="*/ 5694980 h 5775325"/>
                <a:gd name="connsiteX21" fmla="*/ 1066472 w 1781175"/>
                <a:gd name="connsiteY21" fmla="*/ 5550001 h 5775325"/>
                <a:gd name="connsiteX22" fmla="*/ 1189966 w 1781175"/>
                <a:gd name="connsiteY22" fmla="*/ 5260264 h 5775325"/>
                <a:gd name="connsiteX23" fmla="*/ 1232768 w 1781175"/>
                <a:gd name="connsiteY23" fmla="*/ 4573269 h 5775325"/>
                <a:gd name="connsiteX24" fmla="*/ 1388702 w 1781175"/>
                <a:gd name="connsiteY24" fmla="*/ 3317378 h 5775325"/>
                <a:gd name="connsiteX25" fmla="*/ 1426107 w 1781175"/>
                <a:gd name="connsiteY25" fmla="*/ 3263621 h 5775325"/>
                <a:gd name="connsiteX26" fmla="*/ 1522722 w 1781175"/>
                <a:gd name="connsiteY26" fmla="*/ 3258224 h 5775325"/>
                <a:gd name="connsiteX27" fmla="*/ 1646271 w 1781175"/>
                <a:gd name="connsiteY27" fmla="*/ 3145633 h 5775325"/>
                <a:gd name="connsiteX28" fmla="*/ 1673043 w 1781175"/>
                <a:gd name="connsiteY28" fmla="*/ 3032823 h 5775325"/>
                <a:gd name="connsiteX29" fmla="*/ 1700031 w 1781175"/>
                <a:gd name="connsiteY29" fmla="*/ 2995149 h 5775325"/>
                <a:gd name="connsiteX30" fmla="*/ 1748445 w 1781175"/>
                <a:gd name="connsiteY30" fmla="*/ 2984515 h 5775325"/>
                <a:gd name="connsiteX31" fmla="*/ 1743048 w 1781175"/>
                <a:gd name="connsiteY31" fmla="*/ 1900482 h 5775325"/>
                <a:gd name="connsiteX32" fmla="*/ 1705428 w 1781175"/>
                <a:gd name="connsiteY32" fmla="*/ 1175921 h 5775325"/>
                <a:gd name="connsiteX33" fmla="*/ 1571192 w 1781175"/>
                <a:gd name="connsiteY33" fmla="*/ 1052480 h 5775325"/>
                <a:gd name="connsiteX34" fmla="*/ 1232768 w 1781175"/>
                <a:gd name="connsiteY34" fmla="*/ 923641 h 5775325"/>
                <a:gd name="connsiteX35" fmla="*/ 1055730 w 1781175"/>
                <a:gd name="connsiteY35" fmla="*/ 671364 h 5775325"/>
                <a:gd name="connsiteX36" fmla="*/ 1055730 w 1781175"/>
                <a:gd name="connsiteY36" fmla="*/ 617765 h 5775325"/>
                <a:gd name="connsiteX37" fmla="*/ 1098641 w 1781175"/>
                <a:gd name="connsiteY37" fmla="*/ 402893 h 5775325"/>
                <a:gd name="connsiteX38" fmla="*/ 1076943 w 1781175"/>
                <a:gd name="connsiteY38" fmla="*/ 217324 h 5775325"/>
                <a:gd name="connsiteX39" fmla="*/ 1057296 w 1781175"/>
                <a:gd name="connsiteY39" fmla="*/ 173120 h 5775325"/>
                <a:gd name="connsiteX40" fmla="*/ 530932 w 1781175"/>
                <a:gd name="connsiteY40" fmla="*/ 260019 h 5775325"/>
                <a:gd name="connsiteX41" fmla="*/ 517330 w 1781175"/>
                <a:gd name="connsiteY41" fmla="*/ 337961 h 5775325"/>
                <a:gd name="connsiteX42" fmla="*/ 530068 w 1781175"/>
                <a:gd name="connsiteY42" fmla="*/ 413310 h 5775325"/>
                <a:gd name="connsiteX43" fmla="*/ 551010 w 1781175"/>
                <a:gd name="connsiteY43" fmla="*/ 494325 h 5775325"/>
                <a:gd name="connsiteX44" fmla="*/ 579240 w 1781175"/>
                <a:gd name="connsiteY44" fmla="*/ 587486 h 5775325"/>
                <a:gd name="connsiteX45" fmla="*/ 615456 w 1781175"/>
                <a:gd name="connsiteY45" fmla="*/ 628669 h 5775325"/>
                <a:gd name="connsiteX46" fmla="*/ 669108 w 1781175"/>
                <a:gd name="connsiteY46" fmla="*/ 746605 h 577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781175" h="5775325">
                  <a:moveTo>
                    <a:pt x="669108" y="746605"/>
                  </a:moveTo>
                  <a:cubicBezTo>
                    <a:pt x="669108" y="746605"/>
                    <a:pt x="706729" y="853853"/>
                    <a:pt x="620908" y="891475"/>
                  </a:cubicBezTo>
                  <a:cubicBezTo>
                    <a:pt x="620908" y="891475"/>
                    <a:pt x="561805" y="950523"/>
                    <a:pt x="454341" y="966553"/>
                  </a:cubicBezTo>
                  <a:cubicBezTo>
                    <a:pt x="347147" y="1004066"/>
                    <a:pt x="153646" y="1084650"/>
                    <a:pt x="153646" y="1084650"/>
                  </a:cubicBezTo>
                  <a:cubicBezTo>
                    <a:pt x="153646" y="1084650"/>
                    <a:pt x="94490" y="1100789"/>
                    <a:pt x="99995" y="1256399"/>
                  </a:cubicBezTo>
                  <a:cubicBezTo>
                    <a:pt x="78460" y="1417622"/>
                    <a:pt x="35549" y="2077465"/>
                    <a:pt x="40947" y="2184822"/>
                  </a:cubicBezTo>
                  <a:cubicBezTo>
                    <a:pt x="46290" y="2292123"/>
                    <a:pt x="46290" y="2619643"/>
                    <a:pt x="62428" y="2721548"/>
                  </a:cubicBezTo>
                  <a:cubicBezTo>
                    <a:pt x="78460" y="2823618"/>
                    <a:pt x="73116" y="3016793"/>
                    <a:pt x="121477" y="2995149"/>
                  </a:cubicBezTo>
                  <a:cubicBezTo>
                    <a:pt x="169785" y="3011288"/>
                    <a:pt x="143014" y="3054306"/>
                    <a:pt x="143014" y="3054306"/>
                  </a:cubicBezTo>
                  <a:cubicBezTo>
                    <a:pt x="143014" y="3054306"/>
                    <a:pt x="185924" y="3236580"/>
                    <a:pt x="271960" y="3236580"/>
                  </a:cubicBezTo>
                  <a:cubicBezTo>
                    <a:pt x="330900" y="3242194"/>
                    <a:pt x="341749" y="3268964"/>
                    <a:pt x="341749" y="3268964"/>
                  </a:cubicBezTo>
                  <a:cubicBezTo>
                    <a:pt x="341749" y="3268964"/>
                    <a:pt x="384551" y="3612570"/>
                    <a:pt x="384551" y="3628815"/>
                  </a:cubicBezTo>
                  <a:cubicBezTo>
                    <a:pt x="384551" y="3644845"/>
                    <a:pt x="314762" y="3950616"/>
                    <a:pt x="481221" y="4133213"/>
                  </a:cubicBezTo>
                  <a:cubicBezTo>
                    <a:pt x="508100" y="4358502"/>
                    <a:pt x="610059" y="4573269"/>
                    <a:pt x="610059" y="4573269"/>
                  </a:cubicBezTo>
                  <a:cubicBezTo>
                    <a:pt x="610059" y="4573269"/>
                    <a:pt x="669108" y="4728773"/>
                    <a:pt x="701385" y="4750308"/>
                  </a:cubicBezTo>
                  <a:cubicBezTo>
                    <a:pt x="701385" y="4857609"/>
                    <a:pt x="712018" y="4932797"/>
                    <a:pt x="712018" y="4932797"/>
                  </a:cubicBezTo>
                  <a:cubicBezTo>
                    <a:pt x="712018" y="4932797"/>
                    <a:pt x="722759" y="5174337"/>
                    <a:pt x="669108" y="5271060"/>
                  </a:cubicBezTo>
                  <a:cubicBezTo>
                    <a:pt x="615456" y="5383652"/>
                    <a:pt x="755036" y="5539370"/>
                    <a:pt x="755036" y="5539370"/>
                  </a:cubicBezTo>
                  <a:lnTo>
                    <a:pt x="728156" y="5678949"/>
                  </a:lnTo>
                  <a:cubicBezTo>
                    <a:pt x="728156" y="5678949"/>
                    <a:pt x="706729" y="5743285"/>
                    <a:pt x="755036" y="5743285"/>
                  </a:cubicBezTo>
                  <a:cubicBezTo>
                    <a:pt x="803451" y="5743285"/>
                    <a:pt x="1066472" y="5759424"/>
                    <a:pt x="1098641" y="5694980"/>
                  </a:cubicBezTo>
                  <a:cubicBezTo>
                    <a:pt x="1093297" y="5625188"/>
                    <a:pt x="1066472" y="5550001"/>
                    <a:pt x="1066472" y="5550001"/>
                  </a:cubicBezTo>
                  <a:cubicBezTo>
                    <a:pt x="1066472" y="5550001"/>
                    <a:pt x="1189966" y="5308355"/>
                    <a:pt x="1189966" y="5260264"/>
                  </a:cubicBezTo>
                  <a:cubicBezTo>
                    <a:pt x="1189966" y="5211794"/>
                    <a:pt x="1232768" y="4573269"/>
                    <a:pt x="1232768" y="4573269"/>
                  </a:cubicBezTo>
                  <a:cubicBezTo>
                    <a:pt x="1232768" y="4573269"/>
                    <a:pt x="1388702" y="3371030"/>
                    <a:pt x="1388702" y="3317378"/>
                  </a:cubicBezTo>
                  <a:cubicBezTo>
                    <a:pt x="1420871" y="3306530"/>
                    <a:pt x="1426107" y="3263621"/>
                    <a:pt x="1426107" y="3263621"/>
                  </a:cubicBezTo>
                  <a:cubicBezTo>
                    <a:pt x="1426107" y="3263621"/>
                    <a:pt x="1517325" y="3274360"/>
                    <a:pt x="1522722" y="3258224"/>
                  </a:cubicBezTo>
                  <a:cubicBezTo>
                    <a:pt x="1555053" y="3252934"/>
                    <a:pt x="1614210" y="3284994"/>
                    <a:pt x="1646271" y="3145633"/>
                  </a:cubicBezTo>
                  <a:cubicBezTo>
                    <a:pt x="1678548" y="3006053"/>
                    <a:pt x="1673043" y="3032823"/>
                    <a:pt x="1673043" y="3032823"/>
                  </a:cubicBezTo>
                  <a:lnTo>
                    <a:pt x="1700031" y="2995149"/>
                  </a:lnTo>
                  <a:lnTo>
                    <a:pt x="1748445" y="2984515"/>
                  </a:lnTo>
                  <a:lnTo>
                    <a:pt x="1743048" y="1900482"/>
                  </a:lnTo>
                  <a:cubicBezTo>
                    <a:pt x="1743048" y="1900482"/>
                    <a:pt x="1726910" y="1331530"/>
                    <a:pt x="1705428" y="1175921"/>
                  </a:cubicBezTo>
                  <a:cubicBezTo>
                    <a:pt x="1689181" y="1079145"/>
                    <a:pt x="1571192" y="1052480"/>
                    <a:pt x="1571192" y="1052480"/>
                  </a:cubicBezTo>
                  <a:lnTo>
                    <a:pt x="1232768" y="923641"/>
                  </a:lnTo>
                  <a:cubicBezTo>
                    <a:pt x="1232768" y="923641"/>
                    <a:pt x="1044990" y="848562"/>
                    <a:pt x="1055730" y="671364"/>
                  </a:cubicBezTo>
                  <a:cubicBezTo>
                    <a:pt x="1071869" y="671364"/>
                    <a:pt x="1055730" y="617765"/>
                    <a:pt x="1055730" y="617765"/>
                  </a:cubicBezTo>
                  <a:cubicBezTo>
                    <a:pt x="1055730" y="617765"/>
                    <a:pt x="1152292" y="483691"/>
                    <a:pt x="1098641" y="402893"/>
                  </a:cubicBezTo>
                  <a:cubicBezTo>
                    <a:pt x="1102689" y="326516"/>
                    <a:pt x="1093945" y="265741"/>
                    <a:pt x="1076943" y="217324"/>
                  </a:cubicBezTo>
                  <a:cubicBezTo>
                    <a:pt x="1071329" y="201294"/>
                    <a:pt x="1064637" y="186614"/>
                    <a:pt x="1057296" y="173120"/>
                  </a:cubicBezTo>
                  <a:cubicBezTo>
                    <a:pt x="948213" y="-53088"/>
                    <a:pt x="561805" y="32730"/>
                    <a:pt x="530932" y="260019"/>
                  </a:cubicBezTo>
                  <a:cubicBezTo>
                    <a:pt x="522619" y="285821"/>
                    <a:pt x="517762" y="312159"/>
                    <a:pt x="517330" y="337961"/>
                  </a:cubicBezTo>
                  <a:cubicBezTo>
                    <a:pt x="517114" y="363815"/>
                    <a:pt x="520947" y="389182"/>
                    <a:pt x="530068" y="413310"/>
                  </a:cubicBezTo>
                  <a:cubicBezTo>
                    <a:pt x="534656" y="440350"/>
                    <a:pt x="542050" y="467446"/>
                    <a:pt x="551010" y="494325"/>
                  </a:cubicBezTo>
                  <a:cubicBezTo>
                    <a:pt x="545667" y="529084"/>
                    <a:pt x="561805" y="562818"/>
                    <a:pt x="579240" y="587486"/>
                  </a:cubicBezTo>
                  <a:cubicBezTo>
                    <a:pt x="596673" y="612421"/>
                    <a:pt x="615456" y="628669"/>
                    <a:pt x="615456" y="628669"/>
                  </a:cubicBezTo>
                  <a:lnTo>
                    <a:pt x="669108" y="746605"/>
                  </a:lnTo>
                  <a:close/>
                </a:path>
              </a:pathLst>
            </a:custGeom>
            <a:solidFill>
              <a:schemeClr val="tx2">
                <a:lumMod val="50000"/>
              </a:schemeClr>
            </a:solidFill>
            <a:ln w="19050" cap="flat">
              <a:noFill/>
              <a:prstDash val="solid"/>
              <a:round/>
            </a:ln>
          </p:spPr>
          <p:txBody>
            <a:bodyPr rtlCol="0" anchor="ctr"/>
            <a:lstStyle/>
            <a:p>
              <a:endParaRPr lang="en-US"/>
            </a:p>
          </p:txBody>
        </p:sp>
        <p:sp>
          <p:nvSpPr>
            <p:cNvPr id="10" name="Freeform: Shape 9">
              <a:extLst>
                <a:ext uri="{FF2B5EF4-FFF2-40B4-BE49-F238E27FC236}">
                  <a16:creationId xmlns:a16="http://schemas.microsoft.com/office/drawing/2014/main" id="{BB98DBC1-9624-4945-84A1-079221D058BC}"/>
                </a:ext>
              </a:extLst>
            </p:cNvPr>
            <p:cNvSpPr/>
            <p:nvPr/>
          </p:nvSpPr>
          <p:spPr>
            <a:xfrm>
              <a:off x="1110926" y="1850496"/>
              <a:ext cx="566738" cy="1727200"/>
            </a:xfrm>
            <a:custGeom>
              <a:avLst/>
              <a:gdLst>
                <a:gd name="connsiteX0" fmla="*/ 86900 w 566737"/>
                <a:gd name="connsiteY0" fmla="*/ 76268 h 1727200"/>
                <a:gd name="connsiteX1" fmla="*/ 283908 w 566737"/>
                <a:gd name="connsiteY1" fmla="*/ 205104 h 1727200"/>
                <a:gd name="connsiteX2" fmla="*/ 477300 w 566737"/>
                <a:gd name="connsiteY2" fmla="*/ 40481 h 1727200"/>
                <a:gd name="connsiteX3" fmla="*/ 527443 w 566737"/>
                <a:gd name="connsiteY3" fmla="*/ 97856 h 1727200"/>
                <a:gd name="connsiteX4" fmla="*/ 437791 w 566737"/>
                <a:gd name="connsiteY4" fmla="*/ 970901 h 1727200"/>
                <a:gd name="connsiteX5" fmla="*/ 534460 w 566737"/>
                <a:gd name="connsiteY5" fmla="*/ 1675548 h 1727200"/>
                <a:gd name="connsiteX6" fmla="*/ 40481 w 566737"/>
                <a:gd name="connsiteY6" fmla="*/ 1707823 h 1727200"/>
                <a:gd name="connsiteX7" fmla="*/ 65525 w 566737"/>
                <a:gd name="connsiteY7" fmla="*/ 1314290 h 1727200"/>
                <a:gd name="connsiteX8" fmla="*/ 104927 w 566737"/>
                <a:gd name="connsiteY8" fmla="*/ 756243 h 1727200"/>
                <a:gd name="connsiteX9" fmla="*/ 86900 w 566737"/>
                <a:gd name="connsiteY9" fmla="*/ 76268 h 172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737" h="1727200">
                  <a:moveTo>
                    <a:pt x="86900" y="76268"/>
                  </a:moveTo>
                  <a:cubicBezTo>
                    <a:pt x="86900" y="76268"/>
                    <a:pt x="237382" y="205104"/>
                    <a:pt x="283908" y="205104"/>
                  </a:cubicBezTo>
                  <a:cubicBezTo>
                    <a:pt x="330435" y="205104"/>
                    <a:pt x="477300" y="40481"/>
                    <a:pt x="477300" y="40481"/>
                  </a:cubicBezTo>
                  <a:lnTo>
                    <a:pt x="527443" y="97856"/>
                  </a:lnTo>
                  <a:lnTo>
                    <a:pt x="437791" y="970901"/>
                  </a:lnTo>
                  <a:cubicBezTo>
                    <a:pt x="437791" y="970901"/>
                    <a:pt x="512924" y="1604244"/>
                    <a:pt x="534460" y="1675548"/>
                  </a:cubicBezTo>
                  <a:cubicBezTo>
                    <a:pt x="552325" y="1711440"/>
                    <a:pt x="40481" y="1707823"/>
                    <a:pt x="40481" y="1707823"/>
                  </a:cubicBezTo>
                  <a:cubicBezTo>
                    <a:pt x="40481" y="1707823"/>
                    <a:pt x="58292" y="1360816"/>
                    <a:pt x="65525" y="1314290"/>
                  </a:cubicBezTo>
                  <a:cubicBezTo>
                    <a:pt x="72650" y="1267658"/>
                    <a:pt x="115560" y="838447"/>
                    <a:pt x="104927" y="756243"/>
                  </a:cubicBezTo>
                  <a:cubicBezTo>
                    <a:pt x="94186" y="673933"/>
                    <a:pt x="69034" y="208722"/>
                    <a:pt x="86900" y="76268"/>
                  </a:cubicBezTo>
                  <a:close/>
                </a:path>
              </a:pathLst>
            </a:custGeom>
            <a:solidFill>
              <a:srgbClr val="FEFEFE"/>
            </a:solidFill>
            <a:ln w="19050" cap="flat">
              <a:no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id="{03A98B2A-509A-44AB-82DD-B06613B50CBB}"/>
                </a:ext>
              </a:extLst>
            </p:cNvPr>
            <p:cNvSpPr/>
            <p:nvPr/>
          </p:nvSpPr>
          <p:spPr>
            <a:xfrm>
              <a:off x="1157344" y="2011505"/>
              <a:ext cx="431800" cy="1619250"/>
            </a:xfrm>
            <a:custGeom>
              <a:avLst/>
              <a:gdLst>
                <a:gd name="connsiteX0" fmla="*/ 205212 w 431800"/>
                <a:gd name="connsiteY0" fmla="*/ 76482 h 1619250"/>
                <a:gd name="connsiteX1" fmla="*/ 190963 w 431800"/>
                <a:gd name="connsiteY1" fmla="*/ 172935 h 1619250"/>
                <a:gd name="connsiteX2" fmla="*/ 147837 w 431800"/>
                <a:gd name="connsiteY2" fmla="*/ 480537 h 1619250"/>
                <a:gd name="connsiteX3" fmla="*/ 40481 w 431800"/>
                <a:gd name="connsiteY3" fmla="*/ 1414469 h 1619250"/>
                <a:gd name="connsiteX4" fmla="*/ 219624 w 431800"/>
                <a:gd name="connsiteY4" fmla="*/ 1589831 h 1619250"/>
                <a:gd name="connsiteX5" fmla="*/ 394989 w 431800"/>
                <a:gd name="connsiteY5" fmla="*/ 1435734 h 1619250"/>
                <a:gd name="connsiteX6" fmla="*/ 351971 w 431800"/>
                <a:gd name="connsiteY6" fmla="*/ 362549 h 1619250"/>
                <a:gd name="connsiteX7" fmla="*/ 341284 w 431800"/>
                <a:gd name="connsiteY7" fmla="*/ 183674 h 1619250"/>
                <a:gd name="connsiteX8" fmla="*/ 351971 w 431800"/>
                <a:gd name="connsiteY8" fmla="*/ 115721 h 1619250"/>
                <a:gd name="connsiteX9" fmla="*/ 284016 w 431800"/>
                <a:gd name="connsiteY9" fmla="*/ 40481 h 1619250"/>
                <a:gd name="connsiteX10" fmla="*/ 205212 w 431800"/>
                <a:gd name="connsiteY10" fmla="*/ 76482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800" h="1619250">
                  <a:moveTo>
                    <a:pt x="205212" y="76482"/>
                  </a:moveTo>
                  <a:cubicBezTo>
                    <a:pt x="205212" y="76482"/>
                    <a:pt x="165811" y="144274"/>
                    <a:pt x="190963" y="172935"/>
                  </a:cubicBezTo>
                  <a:cubicBezTo>
                    <a:pt x="215846" y="201543"/>
                    <a:pt x="219624" y="323148"/>
                    <a:pt x="147837" y="480537"/>
                  </a:cubicBezTo>
                  <a:cubicBezTo>
                    <a:pt x="112159" y="634529"/>
                    <a:pt x="40481" y="1414469"/>
                    <a:pt x="40481" y="1414469"/>
                  </a:cubicBezTo>
                  <a:lnTo>
                    <a:pt x="219624" y="1589831"/>
                  </a:lnTo>
                  <a:lnTo>
                    <a:pt x="394989" y="1435734"/>
                  </a:lnTo>
                  <a:cubicBezTo>
                    <a:pt x="394989" y="1435734"/>
                    <a:pt x="355587" y="419871"/>
                    <a:pt x="351971" y="362549"/>
                  </a:cubicBezTo>
                  <a:cubicBezTo>
                    <a:pt x="348462" y="305388"/>
                    <a:pt x="305336" y="194417"/>
                    <a:pt x="341284" y="183674"/>
                  </a:cubicBezTo>
                  <a:cubicBezTo>
                    <a:pt x="380577" y="154908"/>
                    <a:pt x="351971" y="115721"/>
                    <a:pt x="351971" y="115721"/>
                  </a:cubicBezTo>
                  <a:cubicBezTo>
                    <a:pt x="351971" y="115721"/>
                    <a:pt x="312569" y="40481"/>
                    <a:pt x="284016" y="40481"/>
                  </a:cubicBezTo>
                  <a:cubicBezTo>
                    <a:pt x="201705" y="58455"/>
                    <a:pt x="205212" y="76482"/>
                    <a:pt x="205212" y="76482"/>
                  </a:cubicBezTo>
                  <a:close/>
                </a:path>
              </a:pathLst>
            </a:custGeom>
            <a:solidFill>
              <a:srgbClr val="0D0E0E"/>
            </a:solidFill>
            <a:ln w="19050" cap="flat">
              <a:no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id="{77FF98F5-19CB-420D-A047-AF1D87FADF54}"/>
                </a:ext>
              </a:extLst>
            </p:cNvPr>
            <p:cNvSpPr/>
            <p:nvPr/>
          </p:nvSpPr>
          <p:spPr>
            <a:xfrm>
              <a:off x="1331722" y="2011505"/>
              <a:ext cx="215900" cy="188913"/>
            </a:xfrm>
            <a:custGeom>
              <a:avLst/>
              <a:gdLst>
                <a:gd name="connsiteX0" fmla="*/ 41468 w 215900"/>
                <a:gd name="connsiteY0" fmla="*/ 87008 h 188912"/>
                <a:gd name="connsiteX1" fmla="*/ 177593 w 215900"/>
                <a:gd name="connsiteY1" fmla="*/ 165809 h 188912"/>
                <a:gd name="connsiteX2" fmla="*/ 109639 w 215900"/>
                <a:gd name="connsiteY2" fmla="*/ 40481 h 188912"/>
                <a:gd name="connsiteX3" fmla="*/ 41468 w 215900"/>
                <a:gd name="connsiteY3" fmla="*/ 87008 h 188912"/>
              </a:gdLst>
              <a:ahLst/>
              <a:cxnLst>
                <a:cxn ang="0">
                  <a:pos x="connsiteX0" y="connsiteY0"/>
                </a:cxn>
                <a:cxn ang="0">
                  <a:pos x="connsiteX1" y="connsiteY1"/>
                </a:cxn>
                <a:cxn ang="0">
                  <a:pos x="connsiteX2" y="connsiteY2"/>
                </a:cxn>
                <a:cxn ang="0">
                  <a:pos x="connsiteX3" y="connsiteY3"/>
                </a:cxn>
              </a:cxnLst>
              <a:rect l="l" t="t" r="r" b="b"/>
              <a:pathLst>
                <a:path w="215900" h="188912">
                  <a:moveTo>
                    <a:pt x="41468" y="87008"/>
                  </a:moveTo>
                  <a:cubicBezTo>
                    <a:pt x="41468" y="87008"/>
                    <a:pt x="138192" y="76482"/>
                    <a:pt x="177593" y="165809"/>
                  </a:cubicBezTo>
                  <a:cubicBezTo>
                    <a:pt x="238477" y="119283"/>
                    <a:pt x="109639" y="40481"/>
                    <a:pt x="109639" y="40481"/>
                  </a:cubicBezTo>
                  <a:cubicBezTo>
                    <a:pt x="109639" y="40481"/>
                    <a:pt x="30835" y="44095"/>
                    <a:pt x="41468" y="87008"/>
                  </a:cubicBezTo>
                  <a:close/>
                </a:path>
              </a:pathLst>
            </a:custGeom>
            <a:solidFill>
              <a:srgbClr val="0D0E0E"/>
            </a:solidFill>
            <a:ln w="19050" cap="flat">
              <a:no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id="{0EFA778B-DE7E-4998-8D03-7B62C01C670F}"/>
                </a:ext>
              </a:extLst>
            </p:cNvPr>
            <p:cNvSpPr/>
            <p:nvPr/>
          </p:nvSpPr>
          <p:spPr>
            <a:xfrm>
              <a:off x="1316976" y="2133219"/>
              <a:ext cx="188913" cy="215900"/>
            </a:xfrm>
            <a:custGeom>
              <a:avLst/>
              <a:gdLst>
                <a:gd name="connsiteX0" fmla="*/ 49197 w 188912"/>
                <a:gd name="connsiteY0" fmla="*/ 40481 h 215900"/>
                <a:gd name="connsiteX1" fmla="*/ 167294 w 188912"/>
                <a:gd name="connsiteY1" fmla="*/ 87008 h 215900"/>
                <a:gd name="connsiteX2" fmla="*/ 160062 w 188912"/>
                <a:gd name="connsiteY2" fmla="*/ 119121 h 215900"/>
                <a:gd name="connsiteX3" fmla="*/ 45581 w 188912"/>
                <a:gd name="connsiteY3" fmla="*/ 187074 h 215900"/>
                <a:gd name="connsiteX4" fmla="*/ 52705 w 188912"/>
                <a:gd name="connsiteY4" fmla="*/ 90622 h 215900"/>
                <a:gd name="connsiteX5" fmla="*/ 49197 w 188912"/>
                <a:gd name="connsiteY5" fmla="*/ 40481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12" h="215900">
                  <a:moveTo>
                    <a:pt x="49197" y="40481"/>
                  </a:moveTo>
                  <a:cubicBezTo>
                    <a:pt x="49197" y="40481"/>
                    <a:pt x="149321" y="44095"/>
                    <a:pt x="167294" y="87008"/>
                  </a:cubicBezTo>
                  <a:lnTo>
                    <a:pt x="160062" y="119121"/>
                  </a:lnTo>
                  <a:cubicBezTo>
                    <a:pt x="160062" y="119121"/>
                    <a:pt x="81366" y="112104"/>
                    <a:pt x="45581" y="187074"/>
                  </a:cubicBezTo>
                  <a:cubicBezTo>
                    <a:pt x="74349" y="183674"/>
                    <a:pt x="52705" y="90622"/>
                    <a:pt x="52705" y="90622"/>
                  </a:cubicBezTo>
                  <a:cubicBezTo>
                    <a:pt x="52705" y="90622"/>
                    <a:pt x="27715" y="40481"/>
                    <a:pt x="49197" y="40481"/>
                  </a:cubicBezTo>
                  <a:close/>
                </a:path>
              </a:pathLst>
            </a:custGeom>
            <a:solidFill>
              <a:srgbClr val="FEFEFE"/>
            </a:solidFill>
            <a:ln w="19050" cap="flat">
              <a:no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id="{689FD74B-69E7-4D5D-8744-6995AC0F631E}"/>
                </a:ext>
              </a:extLst>
            </p:cNvPr>
            <p:cNvSpPr/>
            <p:nvPr/>
          </p:nvSpPr>
          <p:spPr>
            <a:xfrm>
              <a:off x="1176856" y="2255755"/>
              <a:ext cx="431800" cy="431800"/>
            </a:xfrm>
            <a:custGeom>
              <a:avLst/>
              <a:gdLst>
                <a:gd name="connsiteX0" fmla="*/ 128280 w 431800"/>
                <a:gd name="connsiteY0" fmla="*/ 264774 h 431800"/>
                <a:gd name="connsiteX1" fmla="*/ 321751 w 431800"/>
                <a:gd name="connsiteY1" fmla="*/ 57214 h 431800"/>
                <a:gd name="connsiteX2" fmla="*/ 328955 w 431800"/>
                <a:gd name="connsiteY2" fmla="*/ 164427 h 431800"/>
                <a:gd name="connsiteX3" fmla="*/ 121294 w 431800"/>
                <a:gd name="connsiteY3" fmla="*/ 400745 h 431800"/>
                <a:gd name="connsiteX4" fmla="*/ 128280 w 431800"/>
                <a:gd name="connsiteY4" fmla="*/ 264774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800" h="431800">
                  <a:moveTo>
                    <a:pt x="128280" y="264774"/>
                  </a:moveTo>
                  <a:lnTo>
                    <a:pt x="321751" y="57214"/>
                  </a:lnTo>
                  <a:lnTo>
                    <a:pt x="328955" y="164427"/>
                  </a:lnTo>
                  <a:lnTo>
                    <a:pt x="121294" y="400745"/>
                  </a:lnTo>
                  <a:cubicBezTo>
                    <a:pt x="121294" y="400745"/>
                    <a:pt x="103234" y="354102"/>
                    <a:pt x="128280" y="264774"/>
                  </a:cubicBezTo>
                  <a:close/>
                </a:path>
              </a:pathLst>
            </a:custGeom>
            <a:solidFill>
              <a:srgbClr val="FEFEFE"/>
            </a:solidFill>
            <a:ln w="19050" cap="flat">
              <a:no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id="{86D2F68F-DB7D-4493-B49D-E6195F387A6C}"/>
                </a:ext>
              </a:extLst>
            </p:cNvPr>
            <p:cNvSpPr/>
            <p:nvPr/>
          </p:nvSpPr>
          <p:spPr>
            <a:xfrm>
              <a:off x="1139291" y="2467341"/>
              <a:ext cx="485775" cy="512763"/>
            </a:xfrm>
            <a:custGeom>
              <a:avLst/>
              <a:gdLst>
                <a:gd name="connsiteX0" fmla="*/ 133743 w 485775"/>
                <a:gd name="connsiteY0" fmla="*/ 303915 h 512762"/>
                <a:gd name="connsiteX1" fmla="*/ 370058 w 485775"/>
                <a:gd name="connsiteY1" fmla="*/ 57236 h 512762"/>
                <a:gd name="connsiteX2" fmla="*/ 391644 w 485775"/>
                <a:gd name="connsiteY2" fmla="*/ 189584 h 512762"/>
                <a:gd name="connsiteX3" fmla="*/ 112272 w 485775"/>
                <a:gd name="connsiteY3" fmla="*/ 436501 h 512762"/>
                <a:gd name="connsiteX4" fmla="*/ 133743 w 485775"/>
                <a:gd name="connsiteY4" fmla="*/ 303915 h 51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512762">
                  <a:moveTo>
                    <a:pt x="133743" y="303915"/>
                  </a:moveTo>
                  <a:lnTo>
                    <a:pt x="370058" y="57236"/>
                  </a:lnTo>
                  <a:lnTo>
                    <a:pt x="391644" y="189584"/>
                  </a:lnTo>
                  <a:lnTo>
                    <a:pt x="112272" y="436501"/>
                  </a:lnTo>
                  <a:lnTo>
                    <a:pt x="133743" y="303915"/>
                  </a:lnTo>
                  <a:close/>
                </a:path>
              </a:pathLst>
            </a:custGeom>
            <a:solidFill>
              <a:srgbClr val="FEFEFE"/>
            </a:solidFill>
            <a:ln w="19050" cap="flat">
              <a:no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id="{2976E4F0-D1D0-4EEA-9114-8F794F4D7E66}"/>
                </a:ext>
              </a:extLst>
            </p:cNvPr>
            <p:cNvSpPr/>
            <p:nvPr/>
          </p:nvSpPr>
          <p:spPr>
            <a:xfrm>
              <a:off x="1097329" y="2702971"/>
              <a:ext cx="539750" cy="512763"/>
            </a:xfrm>
            <a:custGeom>
              <a:avLst/>
              <a:gdLst>
                <a:gd name="connsiteX0" fmla="*/ 143520 w 539750"/>
                <a:gd name="connsiteY0" fmla="*/ 311379 h 512762"/>
                <a:gd name="connsiteX1" fmla="*/ 422760 w 539750"/>
                <a:gd name="connsiteY1" fmla="*/ 57186 h 512762"/>
                <a:gd name="connsiteX2" fmla="*/ 433582 w 539750"/>
                <a:gd name="connsiteY2" fmla="*/ 207547 h 512762"/>
                <a:gd name="connsiteX3" fmla="*/ 125676 w 539750"/>
                <a:gd name="connsiteY3" fmla="*/ 465208 h 512762"/>
                <a:gd name="connsiteX4" fmla="*/ 143520 w 539750"/>
                <a:gd name="connsiteY4" fmla="*/ 311379 h 51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50" h="512762">
                  <a:moveTo>
                    <a:pt x="143520" y="311379"/>
                  </a:moveTo>
                  <a:lnTo>
                    <a:pt x="422760" y="57186"/>
                  </a:lnTo>
                  <a:lnTo>
                    <a:pt x="433582" y="207547"/>
                  </a:lnTo>
                  <a:lnTo>
                    <a:pt x="125676" y="465208"/>
                  </a:lnTo>
                  <a:lnTo>
                    <a:pt x="143520" y="311379"/>
                  </a:lnTo>
                  <a:close/>
                </a:path>
              </a:pathLst>
            </a:custGeom>
            <a:solidFill>
              <a:srgbClr val="FEFEFE"/>
            </a:solidFill>
            <a:ln w="19050" cap="flat">
              <a:noFill/>
              <a:prstDash val="solid"/>
              <a:round/>
            </a:ln>
          </p:spPr>
          <p:txBody>
            <a:bodyPr rtlCol="0" anchor="ctr"/>
            <a:lstStyle/>
            <a:p>
              <a:endParaRPr lang="en-US"/>
            </a:p>
          </p:txBody>
        </p:sp>
        <p:sp>
          <p:nvSpPr>
            <p:cNvPr id="17" name="Freeform: Shape 16">
              <a:extLst>
                <a:ext uri="{FF2B5EF4-FFF2-40B4-BE49-F238E27FC236}">
                  <a16:creationId xmlns:a16="http://schemas.microsoft.com/office/drawing/2014/main" id="{71D8834C-FCEE-4846-AF03-404CDBB3DD7D}"/>
                </a:ext>
              </a:extLst>
            </p:cNvPr>
            <p:cNvSpPr/>
            <p:nvPr/>
          </p:nvSpPr>
          <p:spPr>
            <a:xfrm>
              <a:off x="1089682" y="2939662"/>
              <a:ext cx="566738" cy="512763"/>
            </a:xfrm>
            <a:custGeom>
              <a:avLst/>
              <a:gdLst>
                <a:gd name="connsiteX0" fmla="*/ 126167 w 566737"/>
                <a:gd name="connsiteY0" fmla="*/ 328958 h 512762"/>
                <a:gd name="connsiteX1" fmla="*/ 448219 w 566737"/>
                <a:gd name="connsiteY1" fmla="*/ 57046 h 512762"/>
                <a:gd name="connsiteX2" fmla="*/ 459022 w 566737"/>
                <a:gd name="connsiteY2" fmla="*/ 167730 h 512762"/>
                <a:gd name="connsiteX3" fmla="*/ 122579 w 566737"/>
                <a:gd name="connsiteY3" fmla="*/ 464935 h 512762"/>
                <a:gd name="connsiteX4" fmla="*/ 126167 w 566737"/>
                <a:gd name="connsiteY4" fmla="*/ 328958 h 51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37" h="512762">
                  <a:moveTo>
                    <a:pt x="126167" y="328958"/>
                  </a:moveTo>
                  <a:lnTo>
                    <a:pt x="448219" y="57046"/>
                  </a:lnTo>
                  <a:lnTo>
                    <a:pt x="459022" y="167730"/>
                  </a:lnTo>
                  <a:lnTo>
                    <a:pt x="122579" y="464935"/>
                  </a:lnTo>
                  <a:lnTo>
                    <a:pt x="126167" y="328958"/>
                  </a:lnTo>
                  <a:close/>
                </a:path>
              </a:pathLst>
            </a:custGeom>
            <a:solidFill>
              <a:srgbClr val="FEFEFE"/>
            </a:solidFill>
            <a:ln w="19050" cap="flat">
              <a:no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F83139F7-35FB-42FC-9338-BCDF3B845920}"/>
                </a:ext>
              </a:extLst>
            </p:cNvPr>
            <p:cNvSpPr/>
            <p:nvPr/>
          </p:nvSpPr>
          <p:spPr>
            <a:xfrm>
              <a:off x="1201567" y="3157712"/>
              <a:ext cx="458788" cy="431800"/>
            </a:xfrm>
            <a:custGeom>
              <a:avLst/>
              <a:gdLst>
                <a:gd name="connsiteX0" fmla="*/ 57244 w 458787"/>
                <a:gd name="connsiteY0" fmla="*/ 325668 h 431800"/>
                <a:gd name="connsiteX1" fmla="*/ 332793 w 458787"/>
                <a:gd name="connsiteY1" fmla="*/ 57244 h 431800"/>
                <a:gd name="connsiteX2" fmla="*/ 347168 w 458787"/>
                <a:gd name="connsiteY2" fmla="*/ 189575 h 431800"/>
                <a:gd name="connsiteX3" fmla="*/ 125220 w 458787"/>
                <a:gd name="connsiteY3" fmla="*/ 375568 h 431800"/>
                <a:gd name="connsiteX4" fmla="*/ 57244 w 458787"/>
                <a:gd name="connsiteY4" fmla="*/ 325668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787" h="431800">
                  <a:moveTo>
                    <a:pt x="57244" y="325668"/>
                  </a:moveTo>
                  <a:lnTo>
                    <a:pt x="332793" y="57244"/>
                  </a:lnTo>
                  <a:lnTo>
                    <a:pt x="347168" y="189575"/>
                  </a:lnTo>
                  <a:lnTo>
                    <a:pt x="125220" y="375568"/>
                  </a:lnTo>
                  <a:lnTo>
                    <a:pt x="57244" y="325668"/>
                  </a:lnTo>
                  <a:close/>
                </a:path>
              </a:pathLst>
            </a:custGeom>
            <a:solidFill>
              <a:srgbClr val="FEFEFE"/>
            </a:solidFill>
            <a:ln w="19050" cap="flat">
              <a:noFill/>
              <a:prstDash val="solid"/>
              <a:round/>
            </a:ln>
          </p:spPr>
          <p:txBody>
            <a:bodyPr rtlCol="0" anchor="ctr"/>
            <a:lstStyle/>
            <a:p>
              <a:endParaRPr lang="en-US"/>
            </a:p>
          </p:txBody>
        </p:sp>
        <p:sp>
          <p:nvSpPr>
            <p:cNvPr id="19" name="Freeform: Shape 18">
              <a:extLst>
                <a:ext uri="{FF2B5EF4-FFF2-40B4-BE49-F238E27FC236}">
                  <a16:creationId xmlns:a16="http://schemas.microsoft.com/office/drawing/2014/main" id="{836E6C1C-934D-4B7D-863A-7EA05072A43E}"/>
                </a:ext>
              </a:extLst>
            </p:cNvPr>
            <p:cNvSpPr/>
            <p:nvPr/>
          </p:nvSpPr>
          <p:spPr>
            <a:xfrm>
              <a:off x="579850" y="3943537"/>
              <a:ext cx="350838" cy="215900"/>
            </a:xfrm>
            <a:custGeom>
              <a:avLst/>
              <a:gdLst>
                <a:gd name="connsiteX0" fmla="*/ 56115 w 350837"/>
                <a:gd name="connsiteY0" fmla="*/ 147760 h 215900"/>
                <a:gd name="connsiteX1" fmla="*/ 310290 w 350837"/>
                <a:gd name="connsiteY1" fmla="*/ 72820 h 215900"/>
                <a:gd name="connsiteX2" fmla="*/ 313769 w 350837"/>
                <a:gd name="connsiteY2" fmla="*/ 104962 h 215900"/>
                <a:gd name="connsiteX3" fmla="*/ 91875 w 350837"/>
                <a:gd name="connsiteY3" fmla="*/ 180230 h 215900"/>
                <a:gd name="connsiteX4" fmla="*/ 56115 w 350837"/>
                <a:gd name="connsiteY4" fmla="*/ 147760 h 21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837" h="215900">
                  <a:moveTo>
                    <a:pt x="56115" y="147760"/>
                  </a:moveTo>
                  <a:cubicBezTo>
                    <a:pt x="56115" y="147760"/>
                    <a:pt x="98892" y="33414"/>
                    <a:pt x="310290" y="72820"/>
                  </a:cubicBezTo>
                  <a:cubicBezTo>
                    <a:pt x="321015" y="80066"/>
                    <a:pt x="313769" y="104962"/>
                    <a:pt x="313769" y="104962"/>
                  </a:cubicBezTo>
                  <a:cubicBezTo>
                    <a:pt x="313769" y="104962"/>
                    <a:pt x="149150" y="83665"/>
                    <a:pt x="91875" y="180230"/>
                  </a:cubicBezTo>
                  <a:cubicBezTo>
                    <a:pt x="66843" y="162283"/>
                    <a:pt x="56115" y="147760"/>
                    <a:pt x="56115" y="147760"/>
                  </a:cubicBezTo>
                  <a:close/>
                </a:path>
              </a:pathLst>
            </a:custGeom>
            <a:solidFill>
              <a:srgbClr val="FEFEFE"/>
            </a:solidFill>
            <a:ln w="19050" cap="flat">
              <a:noFill/>
              <a:prstDash val="solid"/>
              <a:round/>
            </a:ln>
          </p:spPr>
          <p:txBody>
            <a:bodyPr rtlCol="0" anchor="ctr"/>
            <a:lstStyle/>
            <a:p>
              <a:endParaRPr lang="en-US"/>
            </a:p>
          </p:txBody>
        </p:sp>
        <p:sp>
          <p:nvSpPr>
            <p:cNvPr id="20" name="Freeform: Shape 19">
              <a:extLst>
                <a:ext uri="{FF2B5EF4-FFF2-40B4-BE49-F238E27FC236}">
                  <a16:creationId xmlns:a16="http://schemas.microsoft.com/office/drawing/2014/main" id="{6A80CC40-14B2-4539-B1E0-BEB938F96508}"/>
                </a:ext>
              </a:extLst>
            </p:cNvPr>
            <p:cNvSpPr/>
            <p:nvPr/>
          </p:nvSpPr>
          <p:spPr>
            <a:xfrm>
              <a:off x="1924828" y="4039821"/>
              <a:ext cx="323850" cy="107950"/>
            </a:xfrm>
            <a:custGeom>
              <a:avLst/>
              <a:gdLst>
                <a:gd name="connsiteX0" fmla="*/ 64271 w 323850"/>
                <a:gd name="connsiteY0" fmla="*/ 40869 h 107950"/>
                <a:gd name="connsiteX1" fmla="*/ 307591 w 323850"/>
                <a:gd name="connsiteY1" fmla="*/ 40869 h 107950"/>
                <a:gd name="connsiteX2" fmla="*/ 262684 w 323850"/>
                <a:gd name="connsiteY2" fmla="*/ 89175 h 107950"/>
                <a:gd name="connsiteX3" fmla="*/ 46298 w 323850"/>
                <a:gd name="connsiteY3" fmla="*/ 58788 h 107950"/>
                <a:gd name="connsiteX4" fmla="*/ 64271 w 323850"/>
                <a:gd name="connsiteY4" fmla="*/ 40869 h 107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107950">
                  <a:moveTo>
                    <a:pt x="64271" y="40869"/>
                  </a:moveTo>
                  <a:lnTo>
                    <a:pt x="307591" y="40869"/>
                  </a:lnTo>
                  <a:lnTo>
                    <a:pt x="262684" y="89175"/>
                  </a:lnTo>
                  <a:lnTo>
                    <a:pt x="46298" y="58788"/>
                  </a:lnTo>
                  <a:cubicBezTo>
                    <a:pt x="46298" y="58788"/>
                    <a:pt x="24870" y="37361"/>
                    <a:pt x="64271" y="40869"/>
                  </a:cubicBezTo>
                  <a:close/>
                </a:path>
              </a:pathLst>
            </a:custGeom>
            <a:solidFill>
              <a:srgbClr val="FEFEFE"/>
            </a:solidFill>
            <a:ln w="19050" cap="flat">
              <a:noFill/>
              <a:prstDash val="solid"/>
              <a:round/>
            </a:ln>
          </p:spPr>
          <p:txBody>
            <a:bodyPr rtlCol="0" anchor="ctr"/>
            <a:lstStyle/>
            <a:p>
              <a:endParaRPr lang="en-US"/>
            </a:p>
          </p:txBody>
        </p:sp>
      </p:grpSp>
      <p:grpSp>
        <p:nvGrpSpPr>
          <p:cNvPr id="21" name="Graphic 4">
            <a:extLst>
              <a:ext uri="{FF2B5EF4-FFF2-40B4-BE49-F238E27FC236}">
                <a16:creationId xmlns:a16="http://schemas.microsoft.com/office/drawing/2014/main" id="{9065DCA3-FA79-4345-A68C-70E8D63BE4AF}"/>
              </a:ext>
            </a:extLst>
          </p:cNvPr>
          <p:cNvGrpSpPr>
            <a:grpSpLocks noChangeAspect="1"/>
          </p:cNvGrpSpPr>
          <p:nvPr/>
        </p:nvGrpSpPr>
        <p:grpSpPr>
          <a:xfrm>
            <a:off x="8889269" y="1842913"/>
            <a:ext cx="1419030" cy="5029200"/>
            <a:chOff x="2559157" y="1082675"/>
            <a:chExt cx="1629552" cy="5775325"/>
          </a:xfrm>
        </p:grpSpPr>
        <p:sp>
          <p:nvSpPr>
            <p:cNvPr id="22" name="Freeform: Shape 21">
              <a:extLst>
                <a:ext uri="{FF2B5EF4-FFF2-40B4-BE49-F238E27FC236}">
                  <a16:creationId xmlns:a16="http://schemas.microsoft.com/office/drawing/2014/main" id="{D343B214-3AC8-495A-BD1E-FB75DED46669}"/>
                </a:ext>
              </a:extLst>
            </p:cNvPr>
            <p:cNvSpPr/>
            <p:nvPr/>
          </p:nvSpPr>
          <p:spPr>
            <a:xfrm>
              <a:off x="2523159" y="1046730"/>
              <a:ext cx="1677480" cy="5823253"/>
            </a:xfrm>
            <a:custGeom>
              <a:avLst/>
              <a:gdLst>
                <a:gd name="connsiteX0" fmla="*/ 1059116 w 1677480"/>
                <a:gd name="connsiteY0" fmla="*/ 5380159 h 5823253"/>
                <a:gd name="connsiteX1" fmla="*/ 1076659 w 1677480"/>
                <a:gd name="connsiteY1" fmla="*/ 5512871 h 5823253"/>
                <a:gd name="connsiteX2" fmla="*/ 1243784 w 1677480"/>
                <a:gd name="connsiteY2" fmla="*/ 5518719 h 5823253"/>
                <a:gd name="connsiteX3" fmla="*/ 1338967 w 1677480"/>
                <a:gd name="connsiteY3" fmla="*/ 5400335 h 5823253"/>
                <a:gd name="connsiteX4" fmla="*/ 1356223 w 1677480"/>
                <a:gd name="connsiteY4" fmla="*/ 5164003 h 5823253"/>
                <a:gd name="connsiteX5" fmla="*/ 1315773 w 1677480"/>
                <a:gd name="connsiteY5" fmla="*/ 4942000 h 5823253"/>
                <a:gd name="connsiteX6" fmla="*/ 1226434 w 1677480"/>
                <a:gd name="connsiteY6" fmla="*/ 4766198 h 5823253"/>
                <a:gd name="connsiteX7" fmla="*/ 1186080 w 1677480"/>
                <a:gd name="connsiteY7" fmla="*/ 4365521 h 5823253"/>
                <a:gd name="connsiteX8" fmla="*/ 1396481 w 1677480"/>
                <a:gd name="connsiteY8" fmla="*/ 4397202 h 5823253"/>
                <a:gd name="connsiteX9" fmla="*/ 1425527 w 1677480"/>
                <a:gd name="connsiteY9" fmla="*/ 4195570 h 5823253"/>
                <a:gd name="connsiteX10" fmla="*/ 1379325 w 1677480"/>
                <a:gd name="connsiteY10" fmla="*/ 3463325 h 5823253"/>
                <a:gd name="connsiteX11" fmla="*/ 1396481 w 1677480"/>
                <a:gd name="connsiteY11" fmla="*/ 3186590 h 5823253"/>
                <a:gd name="connsiteX12" fmla="*/ 1425527 w 1677480"/>
                <a:gd name="connsiteY12" fmla="*/ 2731080 h 5823253"/>
                <a:gd name="connsiteX13" fmla="*/ 1362071 w 1677480"/>
                <a:gd name="connsiteY13" fmla="*/ 2367978 h 5823253"/>
                <a:gd name="connsiteX14" fmla="*/ 1445609 w 1677480"/>
                <a:gd name="connsiteY14" fmla="*/ 2313150 h 5823253"/>
                <a:gd name="connsiteX15" fmla="*/ 1483088 w 1677480"/>
                <a:gd name="connsiteY15" fmla="*/ 2284391 h 5823253"/>
                <a:gd name="connsiteX16" fmla="*/ 1526271 w 1677480"/>
                <a:gd name="connsiteY16" fmla="*/ 2163182 h 5823253"/>
                <a:gd name="connsiteX17" fmla="*/ 1636025 w 1677480"/>
                <a:gd name="connsiteY17" fmla="*/ 2134519 h 5823253"/>
                <a:gd name="connsiteX18" fmla="*/ 1658983 w 1677480"/>
                <a:gd name="connsiteY18" fmla="*/ 1967204 h 5823253"/>
                <a:gd name="connsiteX19" fmla="*/ 1638807 w 1677480"/>
                <a:gd name="connsiteY19" fmla="*/ 1866317 h 5823253"/>
                <a:gd name="connsiteX20" fmla="*/ 1630180 w 1677480"/>
                <a:gd name="connsiteY20" fmla="*/ 1811582 h 5823253"/>
                <a:gd name="connsiteX21" fmla="*/ 1549275 w 1677480"/>
                <a:gd name="connsiteY21" fmla="*/ 1572325 h 5823253"/>
                <a:gd name="connsiteX22" fmla="*/ 1503073 w 1677480"/>
                <a:gd name="connsiteY22" fmla="*/ 1197624 h 5823253"/>
                <a:gd name="connsiteX23" fmla="*/ 1468663 w 1677480"/>
                <a:gd name="connsiteY23" fmla="*/ 1062083 h 5823253"/>
                <a:gd name="connsiteX24" fmla="*/ 1364994 w 1677480"/>
                <a:gd name="connsiteY24" fmla="*/ 1015978 h 5823253"/>
                <a:gd name="connsiteX25" fmla="*/ 1194753 w 1677480"/>
                <a:gd name="connsiteY25" fmla="*/ 854508 h 5823253"/>
                <a:gd name="connsiteX26" fmla="*/ 1197582 w 1677480"/>
                <a:gd name="connsiteY26" fmla="*/ 696056 h 5823253"/>
                <a:gd name="connsiteX27" fmla="*/ 1263147 w 1677480"/>
                <a:gd name="connsiteY27" fmla="*/ 853645 h 5823253"/>
                <a:gd name="connsiteX28" fmla="*/ 1151377 w 1677480"/>
                <a:gd name="connsiteY28" fmla="*/ 520161 h 5823253"/>
                <a:gd name="connsiteX29" fmla="*/ 724676 w 1677480"/>
                <a:gd name="connsiteY29" fmla="*/ 35946 h 5823253"/>
                <a:gd name="connsiteX30" fmla="*/ 436292 w 1677480"/>
                <a:gd name="connsiteY30" fmla="*/ 767998 h 5823253"/>
                <a:gd name="connsiteX31" fmla="*/ 237392 w 1677480"/>
                <a:gd name="connsiteY31" fmla="*/ 1033328 h 5823253"/>
                <a:gd name="connsiteX32" fmla="*/ 148054 w 1677480"/>
                <a:gd name="connsiteY32" fmla="*/ 1131387 h 5823253"/>
                <a:gd name="connsiteX33" fmla="*/ 87328 w 1677480"/>
                <a:gd name="connsiteY33" fmla="*/ 1341648 h 5823253"/>
                <a:gd name="connsiteX34" fmla="*/ 49849 w 1677480"/>
                <a:gd name="connsiteY34" fmla="*/ 1915345 h 5823253"/>
                <a:gd name="connsiteX35" fmla="*/ 49849 w 1677480"/>
                <a:gd name="connsiteY35" fmla="*/ 2010434 h 5823253"/>
                <a:gd name="connsiteX36" fmla="*/ 44098 w 1677480"/>
                <a:gd name="connsiteY36" fmla="*/ 2146025 h 5823253"/>
                <a:gd name="connsiteX37" fmla="*/ 81577 w 1677480"/>
                <a:gd name="connsiteY37" fmla="*/ 2336251 h 5823253"/>
                <a:gd name="connsiteX38" fmla="*/ 130608 w 1677480"/>
                <a:gd name="connsiteY38" fmla="*/ 2512049 h 5823253"/>
                <a:gd name="connsiteX39" fmla="*/ 162479 w 1677480"/>
                <a:gd name="connsiteY39" fmla="*/ 2589885 h 5823253"/>
                <a:gd name="connsiteX40" fmla="*/ 263226 w 1677480"/>
                <a:gd name="connsiteY40" fmla="*/ 2621566 h 5823253"/>
                <a:gd name="connsiteX41" fmla="*/ 320930 w 1677480"/>
                <a:gd name="connsiteY41" fmla="*/ 2679271 h 5823253"/>
                <a:gd name="connsiteX42" fmla="*/ 390137 w 1677480"/>
                <a:gd name="connsiteY42" fmla="*/ 3264326 h 5823253"/>
                <a:gd name="connsiteX43" fmla="*/ 297829 w 1677480"/>
                <a:gd name="connsiteY43" fmla="*/ 3985069 h 5823253"/>
                <a:gd name="connsiteX44" fmla="*/ 286230 w 1677480"/>
                <a:gd name="connsiteY44" fmla="*/ 4345345 h 5823253"/>
                <a:gd name="connsiteX45" fmla="*/ 655563 w 1677480"/>
                <a:gd name="connsiteY45" fmla="*/ 4408848 h 5823253"/>
                <a:gd name="connsiteX46" fmla="*/ 707326 w 1677480"/>
                <a:gd name="connsiteY46" fmla="*/ 4460611 h 5823253"/>
                <a:gd name="connsiteX47" fmla="*/ 842867 w 1677480"/>
                <a:gd name="connsiteY47" fmla="*/ 4394373 h 5823253"/>
                <a:gd name="connsiteX48" fmla="*/ 837116 w 1677480"/>
                <a:gd name="connsiteY48" fmla="*/ 4766198 h 5823253"/>
                <a:gd name="connsiteX49" fmla="*/ 793932 w 1677480"/>
                <a:gd name="connsiteY49" fmla="*/ 5189837 h 5823253"/>
                <a:gd name="connsiteX50" fmla="*/ 767906 w 1677480"/>
                <a:gd name="connsiteY50" fmla="*/ 5308121 h 5823253"/>
                <a:gd name="connsiteX51" fmla="*/ 747777 w 1677480"/>
                <a:gd name="connsiteY51" fmla="*/ 5397509 h 5823253"/>
                <a:gd name="connsiteX52" fmla="*/ 718925 w 1677480"/>
                <a:gd name="connsiteY52" fmla="*/ 5639735 h 5823253"/>
                <a:gd name="connsiteX53" fmla="*/ 707326 w 1677480"/>
                <a:gd name="connsiteY53" fmla="*/ 5786491 h 5823253"/>
                <a:gd name="connsiteX54" fmla="*/ 857291 w 1677480"/>
                <a:gd name="connsiteY54" fmla="*/ 5798090 h 5823253"/>
                <a:gd name="connsiteX55" fmla="*/ 986891 w 1677480"/>
                <a:gd name="connsiteY55" fmla="*/ 5740432 h 5823253"/>
                <a:gd name="connsiteX56" fmla="*/ 1015933 w 1677480"/>
                <a:gd name="connsiteY56" fmla="*/ 5512871 h 5823253"/>
                <a:gd name="connsiteX57" fmla="*/ 1018858 w 1677480"/>
                <a:gd name="connsiteY57" fmla="*/ 5345649 h 5823253"/>
                <a:gd name="connsiteX58" fmla="*/ 1001602 w 1677480"/>
                <a:gd name="connsiteY58" fmla="*/ 5158346 h 5823253"/>
                <a:gd name="connsiteX59" fmla="*/ 1082217 w 1677480"/>
                <a:gd name="connsiteY59" fmla="*/ 4893019 h 5823253"/>
                <a:gd name="connsiteX60" fmla="*/ 1116870 w 1677480"/>
                <a:gd name="connsiteY60" fmla="*/ 5048832 h 5823253"/>
                <a:gd name="connsiteX61" fmla="*/ 1122621 w 1677480"/>
                <a:gd name="connsiteY61" fmla="*/ 5175506 h 5823253"/>
                <a:gd name="connsiteX62" fmla="*/ 1059116 w 1677480"/>
                <a:gd name="connsiteY62" fmla="*/ 5371579 h 5823253"/>
                <a:gd name="connsiteX63" fmla="*/ 1059116 w 1677480"/>
                <a:gd name="connsiteY63" fmla="*/ 5380159 h 58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677480" h="5823253">
                  <a:moveTo>
                    <a:pt x="1059116" y="5380159"/>
                  </a:moveTo>
                  <a:cubicBezTo>
                    <a:pt x="1059116" y="5380159"/>
                    <a:pt x="1047517" y="5483826"/>
                    <a:pt x="1076659" y="5512871"/>
                  </a:cubicBezTo>
                  <a:cubicBezTo>
                    <a:pt x="1131201" y="5538608"/>
                    <a:pt x="1243784" y="5518719"/>
                    <a:pt x="1243784" y="5518719"/>
                  </a:cubicBezTo>
                  <a:cubicBezTo>
                    <a:pt x="1243784" y="5518719"/>
                    <a:pt x="1353298" y="5515697"/>
                    <a:pt x="1338967" y="5400335"/>
                  </a:cubicBezTo>
                  <a:cubicBezTo>
                    <a:pt x="1324446" y="5256214"/>
                    <a:pt x="1356223" y="5164003"/>
                    <a:pt x="1356223" y="5164003"/>
                  </a:cubicBezTo>
                  <a:cubicBezTo>
                    <a:pt x="1373477" y="5152501"/>
                    <a:pt x="1376399" y="4993857"/>
                    <a:pt x="1315773" y="4942000"/>
                  </a:cubicBezTo>
                  <a:cubicBezTo>
                    <a:pt x="1249535" y="4936249"/>
                    <a:pt x="1237936" y="4777894"/>
                    <a:pt x="1226434" y="4766198"/>
                  </a:cubicBezTo>
                  <a:cubicBezTo>
                    <a:pt x="1214932" y="4754696"/>
                    <a:pt x="1171556" y="4368446"/>
                    <a:pt x="1186080" y="4365521"/>
                  </a:cubicBezTo>
                  <a:cubicBezTo>
                    <a:pt x="1200601" y="4362599"/>
                    <a:pt x="1364994" y="4397202"/>
                    <a:pt x="1396481" y="4397202"/>
                  </a:cubicBezTo>
                  <a:cubicBezTo>
                    <a:pt x="1428162" y="4397202"/>
                    <a:pt x="1439858" y="4339498"/>
                    <a:pt x="1425527" y="4195570"/>
                  </a:cubicBezTo>
                  <a:cubicBezTo>
                    <a:pt x="1408177" y="4074407"/>
                    <a:pt x="1390827" y="3520839"/>
                    <a:pt x="1379325" y="3463325"/>
                  </a:cubicBezTo>
                  <a:cubicBezTo>
                    <a:pt x="1367629" y="3405715"/>
                    <a:pt x="1388095" y="3201111"/>
                    <a:pt x="1396481" y="3186590"/>
                  </a:cubicBezTo>
                  <a:cubicBezTo>
                    <a:pt x="1405158" y="3172259"/>
                    <a:pt x="1428162" y="2780111"/>
                    <a:pt x="1425527" y="2731080"/>
                  </a:cubicBezTo>
                  <a:cubicBezTo>
                    <a:pt x="1408177" y="2687801"/>
                    <a:pt x="1362071" y="2367978"/>
                    <a:pt x="1362071" y="2367978"/>
                  </a:cubicBezTo>
                  <a:lnTo>
                    <a:pt x="1445609" y="2313150"/>
                  </a:lnTo>
                  <a:cubicBezTo>
                    <a:pt x="1445609" y="2313150"/>
                    <a:pt x="1483088" y="2310224"/>
                    <a:pt x="1483088" y="2284391"/>
                  </a:cubicBezTo>
                  <a:cubicBezTo>
                    <a:pt x="1483088" y="2258558"/>
                    <a:pt x="1526271" y="2163182"/>
                    <a:pt x="1526271" y="2163182"/>
                  </a:cubicBezTo>
                  <a:cubicBezTo>
                    <a:pt x="1526271" y="2163182"/>
                    <a:pt x="1595574" y="2157527"/>
                    <a:pt x="1636025" y="2134519"/>
                  </a:cubicBezTo>
                  <a:cubicBezTo>
                    <a:pt x="1676239" y="2111418"/>
                    <a:pt x="1650309" y="2001904"/>
                    <a:pt x="1658983" y="1967204"/>
                  </a:cubicBezTo>
                  <a:cubicBezTo>
                    <a:pt x="1667659" y="1932601"/>
                    <a:pt x="1638807" y="1866317"/>
                    <a:pt x="1638807" y="1866317"/>
                  </a:cubicBezTo>
                  <a:cubicBezTo>
                    <a:pt x="1638807" y="1866317"/>
                    <a:pt x="1644654" y="1837558"/>
                    <a:pt x="1630180" y="1811582"/>
                  </a:cubicBezTo>
                  <a:cubicBezTo>
                    <a:pt x="1575398" y="1762647"/>
                    <a:pt x="1572473" y="1664586"/>
                    <a:pt x="1549275" y="1572325"/>
                  </a:cubicBezTo>
                  <a:cubicBezTo>
                    <a:pt x="1526271" y="1480161"/>
                    <a:pt x="1506092" y="1258157"/>
                    <a:pt x="1503073" y="1197624"/>
                  </a:cubicBezTo>
                  <a:cubicBezTo>
                    <a:pt x="1500437" y="1137138"/>
                    <a:pt x="1468663" y="1062083"/>
                    <a:pt x="1468663" y="1062083"/>
                  </a:cubicBezTo>
                  <a:cubicBezTo>
                    <a:pt x="1468663" y="1062083"/>
                    <a:pt x="1408177" y="1050581"/>
                    <a:pt x="1364994" y="1015978"/>
                  </a:cubicBezTo>
                  <a:cubicBezTo>
                    <a:pt x="1321617" y="895055"/>
                    <a:pt x="1194753" y="854508"/>
                    <a:pt x="1194753" y="854508"/>
                  </a:cubicBezTo>
                  <a:lnTo>
                    <a:pt x="1197582" y="696056"/>
                  </a:lnTo>
                  <a:cubicBezTo>
                    <a:pt x="1197582" y="696056"/>
                    <a:pt x="1193987" y="873823"/>
                    <a:pt x="1263147" y="853645"/>
                  </a:cubicBezTo>
                  <a:cubicBezTo>
                    <a:pt x="1234198" y="853645"/>
                    <a:pt x="1151377" y="520161"/>
                    <a:pt x="1151377" y="520161"/>
                  </a:cubicBezTo>
                  <a:cubicBezTo>
                    <a:pt x="1151377" y="520161"/>
                    <a:pt x="1108100" y="56218"/>
                    <a:pt x="724676" y="35946"/>
                  </a:cubicBezTo>
                  <a:cubicBezTo>
                    <a:pt x="257475" y="84880"/>
                    <a:pt x="436292" y="767998"/>
                    <a:pt x="436292" y="767998"/>
                  </a:cubicBezTo>
                  <a:cubicBezTo>
                    <a:pt x="436292" y="767998"/>
                    <a:pt x="231448" y="929468"/>
                    <a:pt x="237392" y="1033328"/>
                  </a:cubicBezTo>
                  <a:cubicBezTo>
                    <a:pt x="148054" y="1047752"/>
                    <a:pt x="168136" y="1116962"/>
                    <a:pt x="148054" y="1131387"/>
                  </a:cubicBezTo>
                  <a:cubicBezTo>
                    <a:pt x="127779" y="1145814"/>
                    <a:pt x="87328" y="1321566"/>
                    <a:pt x="87328" y="1341648"/>
                  </a:cubicBezTo>
                  <a:cubicBezTo>
                    <a:pt x="87328" y="1361827"/>
                    <a:pt x="72997" y="1897995"/>
                    <a:pt x="49849" y="1915345"/>
                  </a:cubicBezTo>
                  <a:cubicBezTo>
                    <a:pt x="26748" y="1932601"/>
                    <a:pt x="58476" y="2013453"/>
                    <a:pt x="49849" y="2010434"/>
                  </a:cubicBezTo>
                  <a:cubicBezTo>
                    <a:pt x="41176" y="2007608"/>
                    <a:pt x="26748" y="2108593"/>
                    <a:pt x="44098" y="2146025"/>
                  </a:cubicBezTo>
                  <a:cubicBezTo>
                    <a:pt x="18072" y="2166104"/>
                    <a:pt x="113354" y="2295893"/>
                    <a:pt x="81577" y="2336251"/>
                  </a:cubicBezTo>
                  <a:cubicBezTo>
                    <a:pt x="49849" y="2376558"/>
                    <a:pt x="145035" y="2503469"/>
                    <a:pt x="130608" y="2512049"/>
                  </a:cubicBezTo>
                  <a:cubicBezTo>
                    <a:pt x="116277" y="2520676"/>
                    <a:pt x="148054" y="2589885"/>
                    <a:pt x="162479" y="2589885"/>
                  </a:cubicBezTo>
                  <a:cubicBezTo>
                    <a:pt x="176810" y="2589885"/>
                    <a:pt x="263226" y="2621566"/>
                    <a:pt x="263226" y="2621566"/>
                  </a:cubicBezTo>
                  <a:lnTo>
                    <a:pt x="320930" y="2679271"/>
                  </a:lnTo>
                  <a:cubicBezTo>
                    <a:pt x="320930" y="2679271"/>
                    <a:pt x="335358" y="3108707"/>
                    <a:pt x="390137" y="3264326"/>
                  </a:cubicBezTo>
                  <a:cubicBezTo>
                    <a:pt x="286230" y="3523762"/>
                    <a:pt x="303580" y="3895684"/>
                    <a:pt x="297829" y="3985069"/>
                  </a:cubicBezTo>
                  <a:cubicBezTo>
                    <a:pt x="291981" y="4074407"/>
                    <a:pt x="286230" y="4345345"/>
                    <a:pt x="286230" y="4345345"/>
                  </a:cubicBezTo>
                  <a:cubicBezTo>
                    <a:pt x="286230" y="4345345"/>
                    <a:pt x="407583" y="4420446"/>
                    <a:pt x="655563" y="4408848"/>
                  </a:cubicBezTo>
                  <a:cubicBezTo>
                    <a:pt x="664046" y="4475038"/>
                    <a:pt x="707326" y="4460611"/>
                    <a:pt x="707326" y="4460611"/>
                  </a:cubicBezTo>
                  <a:lnTo>
                    <a:pt x="842867" y="4394373"/>
                  </a:lnTo>
                  <a:cubicBezTo>
                    <a:pt x="842867" y="4394373"/>
                    <a:pt x="805338" y="4555844"/>
                    <a:pt x="837116" y="4766198"/>
                  </a:cubicBezTo>
                  <a:cubicBezTo>
                    <a:pt x="868890" y="4976603"/>
                    <a:pt x="816937" y="5164003"/>
                    <a:pt x="793932" y="5189837"/>
                  </a:cubicBezTo>
                  <a:cubicBezTo>
                    <a:pt x="770831" y="5215860"/>
                    <a:pt x="767906" y="5308121"/>
                    <a:pt x="767906" y="5308121"/>
                  </a:cubicBezTo>
                  <a:cubicBezTo>
                    <a:pt x="767906" y="5308121"/>
                    <a:pt x="747777" y="5374405"/>
                    <a:pt x="747777" y="5397509"/>
                  </a:cubicBezTo>
                  <a:cubicBezTo>
                    <a:pt x="747777" y="5420610"/>
                    <a:pt x="762058" y="5590657"/>
                    <a:pt x="718925" y="5639735"/>
                  </a:cubicBezTo>
                  <a:cubicBezTo>
                    <a:pt x="675645" y="5688576"/>
                    <a:pt x="707326" y="5786491"/>
                    <a:pt x="707326" y="5786491"/>
                  </a:cubicBezTo>
                  <a:cubicBezTo>
                    <a:pt x="707326" y="5786491"/>
                    <a:pt x="851540" y="5809592"/>
                    <a:pt x="857291" y="5798090"/>
                  </a:cubicBezTo>
                  <a:cubicBezTo>
                    <a:pt x="857291" y="5798090"/>
                    <a:pt x="966902" y="5827039"/>
                    <a:pt x="986891" y="5740432"/>
                  </a:cubicBezTo>
                  <a:cubicBezTo>
                    <a:pt x="1018858" y="5691498"/>
                    <a:pt x="1001602" y="5530124"/>
                    <a:pt x="1015933" y="5512871"/>
                  </a:cubicBezTo>
                  <a:cubicBezTo>
                    <a:pt x="1030264" y="5495424"/>
                    <a:pt x="1018858" y="5345649"/>
                    <a:pt x="1018858" y="5345649"/>
                  </a:cubicBezTo>
                  <a:cubicBezTo>
                    <a:pt x="1018858" y="5345649"/>
                    <a:pt x="975385" y="5230287"/>
                    <a:pt x="1001602" y="5158346"/>
                  </a:cubicBezTo>
                  <a:cubicBezTo>
                    <a:pt x="1033189" y="4947847"/>
                    <a:pt x="1082217" y="4893019"/>
                    <a:pt x="1082217" y="4893019"/>
                  </a:cubicBezTo>
                  <a:cubicBezTo>
                    <a:pt x="1082217" y="4893019"/>
                    <a:pt x="1105318" y="5031482"/>
                    <a:pt x="1116870" y="5048832"/>
                  </a:cubicBezTo>
                  <a:cubicBezTo>
                    <a:pt x="1128469" y="5065895"/>
                    <a:pt x="1125450" y="5161175"/>
                    <a:pt x="1122621" y="5175506"/>
                  </a:cubicBezTo>
                  <a:cubicBezTo>
                    <a:pt x="1119602" y="5189837"/>
                    <a:pt x="1059116" y="5371579"/>
                    <a:pt x="1059116" y="5371579"/>
                  </a:cubicBezTo>
                  <a:lnTo>
                    <a:pt x="1059116" y="5380159"/>
                  </a:lnTo>
                  <a:close/>
                </a:path>
              </a:pathLst>
            </a:custGeom>
            <a:solidFill>
              <a:schemeClr val="tx2">
                <a:lumMod val="75000"/>
              </a:schemeClr>
            </a:solidFill>
            <a:ln w="19050" cap="flat">
              <a:noFill/>
              <a:prstDash val="solid"/>
              <a:round/>
            </a:ln>
          </p:spPr>
          <p:txBody>
            <a:bodyPr rtlCol="0" anchor="ctr"/>
            <a:lstStyle/>
            <a:p>
              <a:endParaRPr lang="en-US" dirty="0"/>
            </a:p>
          </p:txBody>
        </p:sp>
        <p:sp>
          <p:nvSpPr>
            <p:cNvPr id="23" name="Freeform: Shape 22">
              <a:extLst>
                <a:ext uri="{FF2B5EF4-FFF2-40B4-BE49-F238E27FC236}">
                  <a16:creationId xmlns:a16="http://schemas.microsoft.com/office/drawing/2014/main" id="{6BD0757C-9659-4C99-8C2E-02F4070AC765}"/>
                </a:ext>
              </a:extLst>
            </p:cNvPr>
            <p:cNvSpPr/>
            <p:nvPr/>
          </p:nvSpPr>
          <p:spPr>
            <a:xfrm>
              <a:off x="2775696" y="2596049"/>
              <a:ext cx="167748" cy="862704"/>
            </a:xfrm>
            <a:custGeom>
              <a:avLst/>
              <a:gdLst>
                <a:gd name="connsiteX0" fmla="*/ 35946 w 167748"/>
                <a:gd name="connsiteY0" fmla="*/ 35946 h 862704"/>
                <a:gd name="connsiteX1" fmla="*/ 116035 w 167748"/>
                <a:gd name="connsiteY1" fmla="*/ 291067 h 862704"/>
                <a:gd name="connsiteX2" fmla="*/ 142155 w 167748"/>
                <a:gd name="connsiteY2" fmla="*/ 591529 h 862704"/>
                <a:gd name="connsiteX3" fmla="*/ 120347 w 167748"/>
                <a:gd name="connsiteY3" fmla="*/ 719066 h 862704"/>
                <a:gd name="connsiteX4" fmla="*/ 83587 w 167748"/>
                <a:gd name="connsiteY4" fmla="*/ 846650 h 862704"/>
                <a:gd name="connsiteX5" fmla="*/ 72562 w 167748"/>
                <a:gd name="connsiteY5" fmla="*/ 699798 h 862704"/>
                <a:gd name="connsiteX6" fmla="*/ 48791 w 167748"/>
                <a:gd name="connsiteY6" fmla="*/ 572021 h 862704"/>
                <a:gd name="connsiteX7" fmla="*/ 51043 w 167748"/>
                <a:gd name="connsiteY7" fmla="*/ 507126 h 862704"/>
                <a:gd name="connsiteX8" fmla="*/ 57561 w 167748"/>
                <a:gd name="connsiteY8" fmla="*/ 209015 h 862704"/>
                <a:gd name="connsiteX9" fmla="*/ 35946 w 167748"/>
                <a:gd name="connsiteY9" fmla="*/ 35946 h 86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748" h="862704">
                  <a:moveTo>
                    <a:pt x="35946" y="35946"/>
                  </a:moveTo>
                  <a:cubicBezTo>
                    <a:pt x="35946" y="35946"/>
                    <a:pt x="100744" y="239163"/>
                    <a:pt x="116035" y="291067"/>
                  </a:cubicBezTo>
                  <a:cubicBezTo>
                    <a:pt x="131036" y="343023"/>
                    <a:pt x="133192" y="563537"/>
                    <a:pt x="142155" y="591529"/>
                  </a:cubicBezTo>
                  <a:cubicBezTo>
                    <a:pt x="150735" y="619712"/>
                    <a:pt x="133192" y="708474"/>
                    <a:pt x="120347" y="719066"/>
                  </a:cubicBezTo>
                  <a:cubicBezTo>
                    <a:pt x="107168" y="729896"/>
                    <a:pt x="83587" y="846650"/>
                    <a:pt x="83587" y="846650"/>
                  </a:cubicBezTo>
                  <a:cubicBezTo>
                    <a:pt x="83587" y="846650"/>
                    <a:pt x="83587" y="706221"/>
                    <a:pt x="72562" y="699798"/>
                  </a:cubicBezTo>
                  <a:cubicBezTo>
                    <a:pt x="61969" y="693183"/>
                    <a:pt x="61969" y="578685"/>
                    <a:pt x="48791" y="572021"/>
                  </a:cubicBezTo>
                  <a:cubicBezTo>
                    <a:pt x="35946" y="565696"/>
                    <a:pt x="44619" y="520211"/>
                    <a:pt x="51043" y="507126"/>
                  </a:cubicBezTo>
                  <a:cubicBezTo>
                    <a:pt x="57561" y="494378"/>
                    <a:pt x="76973" y="249849"/>
                    <a:pt x="57561" y="209015"/>
                  </a:cubicBezTo>
                  <a:cubicBezTo>
                    <a:pt x="38198" y="167798"/>
                    <a:pt x="35946" y="35946"/>
                    <a:pt x="35946" y="35946"/>
                  </a:cubicBezTo>
                  <a:close/>
                </a:path>
              </a:pathLst>
            </a:custGeom>
            <a:solidFill>
              <a:srgbClr val="FEFEFE"/>
            </a:solidFill>
            <a:ln w="19050" cap="flat">
              <a:no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B5DCA280-A6F7-457D-ADFA-E82A73E8859B}"/>
                </a:ext>
              </a:extLst>
            </p:cNvPr>
            <p:cNvSpPr/>
            <p:nvPr/>
          </p:nvSpPr>
          <p:spPr>
            <a:xfrm>
              <a:off x="3705488" y="2609039"/>
              <a:ext cx="215676" cy="575136"/>
            </a:xfrm>
            <a:custGeom>
              <a:avLst/>
              <a:gdLst>
                <a:gd name="connsiteX0" fmla="*/ 116094 w 215676"/>
                <a:gd name="connsiteY0" fmla="*/ 35946 h 575136"/>
                <a:gd name="connsiteX1" fmla="*/ 148541 w 215676"/>
                <a:gd name="connsiteY1" fmla="*/ 224110 h 575136"/>
                <a:gd name="connsiteX2" fmla="*/ 163782 w 215676"/>
                <a:gd name="connsiteY2" fmla="*/ 304005 h 575136"/>
                <a:gd name="connsiteX3" fmla="*/ 202747 w 215676"/>
                <a:gd name="connsiteY3" fmla="*/ 440362 h 575136"/>
                <a:gd name="connsiteX4" fmla="*/ 105308 w 215676"/>
                <a:gd name="connsiteY4" fmla="*/ 535259 h 575136"/>
                <a:gd name="connsiteX5" fmla="*/ 83836 w 215676"/>
                <a:gd name="connsiteY5" fmla="*/ 561285 h 575136"/>
                <a:gd name="connsiteX6" fmla="*/ 36195 w 215676"/>
                <a:gd name="connsiteY6" fmla="*/ 474869 h 575136"/>
                <a:gd name="connsiteX7" fmla="*/ 57860 w 215676"/>
                <a:gd name="connsiteY7" fmla="*/ 345033 h 575136"/>
                <a:gd name="connsiteX8" fmla="*/ 79475 w 215676"/>
                <a:gd name="connsiteY8" fmla="*/ 230534 h 575136"/>
                <a:gd name="connsiteX9" fmla="*/ 116094 w 215676"/>
                <a:gd name="connsiteY9" fmla="*/ 35946 h 57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676" h="575136">
                  <a:moveTo>
                    <a:pt x="116094" y="35946"/>
                  </a:moveTo>
                  <a:cubicBezTo>
                    <a:pt x="116094" y="35946"/>
                    <a:pt x="135696" y="206760"/>
                    <a:pt x="148541" y="224110"/>
                  </a:cubicBezTo>
                  <a:cubicBezTo>
                    <a:pt x="161529" y="241269"/>
                    <a:pt x="163782" y="284546"/>
                    <a:pt x="163782" y="304005"/>
                  </a:cubicBezTo>
                  <a:cubicBezTo>
                    <a:pt x="163782" y="323514"/>
                    <a:pt x="202747" y="416398"/>
                    <a:pt x="202747" y="440362"/>
                  </a:cubicBezTo>
                  <a:cubicBezTo>
                    <a:pt x="202747" y="464039"/>
                    <a:pt x="105308" y="535259"/>
                    <a:pt x="105308" y="535259"/>
                  </a:cubicBezTo>
                  <a:lnTo>
                    <a:pt x="83836" y="561285"/>
                  </a:lnTo>
                  <a:cubicBezTo>
                    <a:pt x="83836" y="561285"/>
                    <a:pt x="31930" y="539763"/>
                    <a:pt x="36195" y="474869"/>
                  </a:cubicBezTo>
                  <a:cubicBezTo>
                    <a:pt x="40413" y="409927"/>
                    <a:pt x="60066" y="360227"/>
                    <a:pt x="57860" y="345033"/>
                  </a:cubicBezTo>
                  <a:cubicBezTo>
                    <a:pt x="55607" y="330032"/>
                    <a:pt x="79475" y="245631"/>
                    <a:pt x="79475" y="230534"/>
                  </a:cubicBezTo>
                  <a:cubicBezTo>
                    <a:pt x="79475" y="215340"/>
                    <a:pt x="116094" y="35946"/>
                    <a:pt x="116094" y="35946"/>
                  </a:cubicBezTo>
                  <a:close/>
                </a:path>
              </a:pathLst>
            </a:custGeom>
            <a:solidFill>
              <a:srgbClr val="FEFEFE"/>
            </a:solidFill>
            <a:ln w="19050" cap="flat">
              <a:no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3FAF2DB5-A8CD-4C8F-A52D-6FB5641AD4C8}"/>
                </a:ext>
              </a:extLst>
            </p:cNvPr>
            <p:cNvSpPr/>
            <p:nvPr/>
          </p:nvSpPr>
          <p:spPr>
            <a:xfrm>
              <a:off x="2888232" y="1953479"/>
              <a:ext cx="742884" cy="1198200"/>
            </a:xfrm>
            <a:custGeom>
              <a:avLst/>
              <a:gdLst>
                <a:gd name="connsiteX0" fmla="*/ 251622 w 742884"/>
                <a:gd name="connsiteY0" fmla="*/ 36043 h 1198200"/>
                <a:gd name="connsiteX1" fmla="*/ 280761 w 742884"/>
                <a:gd name="connsiteY1" fmla="*/ 247310 h 1198200"/>
                <a:gd name="connsiteX2" fmla="*/ 409784 w 742884"/>
                <a:gd name="connsiteY2" fmla="*/ 424691 h 1198200"/>
                <a:gd name="connsiteX3" fmla="*/ 540050 w 742884"/>
                <a:gd name="connsiteY3" fmla="*/ 211458 h 1198200"/>
                <a:gd name="connsiteX4" fmla="*/ 556347 w 742884"/>
                <a:gd name="connsiteY4" fmla="*/ 35946 h 1198200"/>
                <a:gd name="connsiteX5" fmla="*/ 691791 w 742884"/>
                <a:gd name="connsiteY5" fmla="*/ 130509 h 1198200"/>
                <a:gd name="connsiteX6" fmla="*/ 730086 w 742884"/>
                <a:gd name="connsiteY6" fmla="*/ 239640 h 1198200"/>
                <a:gd name="connsiteX7" fmla="*/ 635093 w 742884"/>
                <a:gd name="connsiteY7" fmla="*/ 225599 h 1198200"/>
                <a:gd name="connsiteX8" fmla="*/ 534012 w 742884"/>
                <a:gd name="connsiteY8" fmla="*/ 303865 h 1198200"/>
                <a:gd name="connsiteX9" fmla="*/ 500992 w 742884"/>
                <a:gd name="connsiteY9" fmla="*/ 708951 h 1198200"/>
                <a:gd name="connsiteX10" fmla="*/ 539573 w 742884"/>
                <a:gd name="connsiteY10" fmla="*/ 1167239 h 1198200"/>
                <a:gd name="connsiteX11" fmla="*/ 310956 w 742884"/>
                <a:gd name="connsiteY11" fmla="*/ 1166569 h 1198200"/>
                <a:gd name="connsiteX12" fmla="*/ 331518 w 742884"/>
                <a:gd name="connsiteY12" fmla="*/ 797140 h 1198200"/>
                <a:gd name="connsiteX13" fmla="*/ 308893 w 742884"/>
                <a:gd name="connsiteY13" fmla="*/ 503244 h 1198200"/>
                <a:gd name="connsiteX14" fmla="*/ 282104 w 742884"/>
                <a:gd name="connsiteY14" fmla="*/ 339331 h 1198200"/>
                <a:gd name="connsiteX15" fmla="*/ 157779 w 742884"/>
                <a:gd name="connsiteY15" fmla="*/ 253778 h 1198200"/>
                <a:gd name="connsiteX16" fmla="*/ 35946 w 742884"/>
                <a:gd name="connsiteY16" fmla="*/ 279181 h 1198200"/>
                <a:gd name="connsiteX17" fmla="*/ 128350 w 742884"/>
                <a:gd name="connsiteY17" fmla="*/ 175895 h 1198200"/>
                <a:gd name="connsiteX18" fmla="*/ 251622 w 742884"/>
                <a:gd name="connsiteY18" fmla="*/ 36043 h 119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2884" h="1198200">
                  <a:moveTo>
                    <a:pt x="251622" y="36043"/>
                  </a:moveTo>
                  <a:cubicBezTo>
                    <a:pt x="251622" y="36043"/>
                    <a:pt x="256077" y="191472"/>
                    <a:pt x="280761" y="247310"/>
                  </a:cubicBezTo>
                  <a:cubicBezTo>
                    <a:pt x="305588" y="303049"/>
                    <a:pt x="409784" y="424691"/>
                    <a:pt x="409784" y="424691"/>
                  </a:cubicBezTo>
                  <a:lnTo>
                    <a:pt x="540050" y="211458"/>
                  </a:lnTo>
                  <a:cubicBezTo>
                    <a:pt x="540050" y="211458"/>
                    <a:pt x="563154" y="95903"/>
                    <a:pt x="556347" y="35946"/>
                  </a:cubicBezTo>
                  <a:cubicBezTo>
                    <a:pt x="607007" y="103093"/>
                    <a:pt x="691791" y="130509"/>
                    <a:pt x="691791" y="130509"/>
                  </a:cubicBezTo>
                  <a:lnTo>
                    <a:pt x="730086" y="239640"/>
                  </a:lnTo>
                  <a:cubicBezTo>
                    <a:pt x="730086" y="239640"/>
                    <a:pt x="646165" y="228138"/>
                    <a:pt x="635093" y="225599"/>
                  </a:cubicBezTo>
                  <a:cubicBezTo>
                    <a:pt x="624164" y="222960"/>
                    <a:pt x="534012" y="303865"/>
                    <a:pt x="534012" y="303865"/>
                  </a:cubicBezTo>
                  <a:cubicBezTo>
                    <a:pt x="534012" y="303865"/>
                    <a:pt x="481483" y="547960"/>
                    <a:pt x="500992" y="708951"/>
                  </a:cubicBezTo>
                  <a:cubicBezTo>
                    <a:pt x="520401" y="869845"/>
                    <a:pt x="477601" y="1024461"/>
                    <a:pt x="539573" y="1167239"/>
                  </a:cubicBezTo>
                  <a:cubicBezTo>
                    <a:pt x="499216" y="1159955"/>
                    <a:pt x="310956" y="1166569"/>
                    <a:pt x="310956" y="1166569"/>
                  </a:cubicBezTo>
                  <a:cubicBezTo>
                    <a:pt x="310956" y="1166569"/>
                    <a:pt x="361616" y="957554"/>
                    <a:pt x="331518" y="797140"/>
                  </a:cubicBezTo>
                  <a:cubicBezTo>
                    <a:pt x="327922" y="657574"/>
                    <a:pt x="308893" y="503244"/>
                    <a:pt x="308893" y="503244"/>
                  </a:cubicBezTo>
                  <a:lnTo>
                    <a:pt x="282104" y="339331"/>
                  </a:lnTo>
                  <a:cubicBezTo>
                    <a:pt x="282104" y="339331"/>
                    <a:pt x="169184" y="262838"/>
                    <a:pt x="157779" y="253778"/>
                  </a:cubicBezTo>
                  <a:cubicBezTo>
                    <a:pt x="146467" y="244911"/>
                    <a:pt x="35946" y="279181"/>
                    <a:pt x="35946" y="279181"/>
                  </a:cubicBezTo>
                  <a:cubicBezTo>
                    <a:pt x="35946" y="279181"/>
                    <a:pt x="107309" y="189746"/>
                    <a:pt x="128350" y="175895"/>
                  </a:cubicBezTo>
                  <a:cubicBezTo>
                    <a:pt x="149392" y="162044"/>
                    <a:pt x="251622" y="36043"/>
                    <a:pt x="251622" y="36043"/>
                  </a:cubicBezTo>
                  <a:close/>
                </a:path>
              </a:pathLst>
            </a:custGeom>
            <a:solidFill>
              <a:srgbClr val="FEFEFE"/>
            </a:solidFill>
            <a:ln w="19050" cap="flat">
              <a:noFill/>
              <a:prstDash val="solid"/>
              <a:round/>
            </a:ln>
          </p:spPr>
          <p:txBody>
            <a:bodyPr rtlCol="0" anchor="ctr"/>
            <a:lstStyle/>
            <a:p>
              <a:endParaRPr lang="en-US"/>
            </a:p>
          </p:txBody>
        </p:sp>
      </p:grpSp>
    </p:spTree>
    <p:extLst>
      <p:ext uri="{BB962C8B-B14F-4D97-AF65-F5344CB8AC3E}">
        <p14:creationId xmlns:p14="http://schemas.microsoft.com/office/powerpoint/2010/main" val="4199459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66D2393-660F-4192-816F-83214649791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grpSp>
        <p:nvGrpSpPr>
          <p:cNvPr id="29" name="Group 28">
            <a:extLst>
              <a:ext uri="{FF2B5EF4-FFF2-40B4-BE49-F238E27FC236}">
                <a16:creationId xmlns:a16="http://schemas.microsoft.com/office/drawing/2014/main" id="{F2A5083C-E7C3-4B50-ABA9-8B6D20641A3C}"/>
              </a:ext>
            </a:extLst>
          </p:cNvPr>
          <p:cNvGrpSpPr/>
          <p:nvPr/>
        </p:nvGrpSpPr>
        <p:grpSpPr>
          <a:xfrm>
            <a:off x="8107903" y="1248036"/>
            <a:ext cx="3938954" cy="3938954"/>
            <a:chOff x="8253046" y="2684950"/>
            <a:chExt cx="3938954" cy="3938954"/>
          </a:xfrm>
        </p:grpSpPr>
        <p:pic>
          <p:nvPicPr>
            <p:cNvPr id="27" name="Graphic 26">
              <a:extLst>
                <a:ext uri="{FF2B5EF4-FFF2-40B4-BE49-F238E27FC236}">
                  <a16:creationId xmlns:a16="http://schemas.microsoft.com/office/drawing/2014/main" id="{21F21727-0D36-46C6-BC35-73B0EF57CA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3046" y="2684950"/>
              <a:ext cx="3938954" cy="3938954"/>
            </a:xfrm>
            <a:prstGeom prst="rect">
              <a:avLst/>
            </a:prstGeom>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BC4AA288-8904-4F83-B1E7-5652C09EAC15}"/>
                </a:ext>
              </a:extLst>
            </p:cNvPr>
            <p:cNvSpPr/>
            <p:nvPr/>
          </p:nvSpPr>
          <p:spPr>
            <a:xfrm>
              <a:off x="8860888" y="3746669"/>
              <a:ext cx="2708030" cy="646331"/>
            </a:xfrm>
            <a:prstGeom prst="rect">
              <a:avLst/>
            </a:prstGeom>
            <a:effectLst>
              <a:outerShdw dist="12700" dir="21540000" algn="r" rotWithShape="0">
                <a:prstClr val="black"/>
              </a:outerShdw>
            </a:effectLst>
          </p:spPr>
          <p:txBody>
            <a:bodyPr wrap="square">
              <a:spAutoFit/>
            </a:bodyPr>
            <a:lstStyle/>
            <a:p>
              <a:pPr lvl="0" algn="ctr"/>
              <a:r>
                <a:rPr lang="en-US" sz="3600" dirty="0">
                  <a:solidFill>
                    <a:srgbClr val="FF0000"/>
                  </a:solidFill>
                  <a:latin typeface="Stencil" panose="040409050D0802020404" pitchFamily="82" charset="0"/>
                </a:rPr>
                <a:t>WARNING </a:t>
              </a:r>
            </a:p>
          </p:txBody>
        </p:sp>
        <p:sp>
          <p:nvSpPr>
            <p:cNvPr id="28" name="Rectangle 27">
              <a:extLst>
                <a:ext uri="{FF2B5EF4-FFF2-40B4-BE49-F238E27FC236}">
                  <a16:creationId xmlns:a16="http://schemas.microsoft.com/office/drawing/2014/main" id="{FA031E82-1C56-4C0E-AF9E-B83E2E9E8726}"/>
                </a:ext>
              </a:extLst>
            </p:cNvPr>
            <p:cNvSpPr/>
            <p:nvPr/>
          </p:nvSpPr>
          <p:spPr>
            <a:xfrm>
              <a:off x="8849520" y="4189418"/>
              <a:ext cx="2768865" cy="1323439"/>
            </a:xfrm>
            <a:prstGeom prst="rect">
              <a:avLst/>
            </a:prstGeom>
          </p:spPr>
          <p:txBody>
            <a:bodyPr wrap="square">
              <a:spAutoFit/>
            </a:bodyPr>
            <a:lstStyle/>
            <a:p>
              <a:pPr lvl="0" algn="ctr">
                <a:lnSpc>
                  <a:spcPts val="2400"/>
                </a:lnSpc>
              </a:pPr>
              <a:r>
                <a:rPr lang="en-US" sz="2000" dirty="0">
                  <a:solidFill>
                    <a:schemeClr val="tx1">
                      <a:lumMod val="85000"/>
                      <a:lumOff val="15000"/>
                    </a:schemeClr>
                  </a:solidFill>
                  <a:latin typeface="Arial" panose="020B0604020202020204" pitchFamily="34" charset="0"/>
                </a:rPr>
                <a:t>Some lawyers will do anything to</a:t>
              </a:r>
            </a:p>
            <a:p>
              <a:pPr lvl="0" algn="ctr">
                <a:lnSpc>
                  <a:spcPts val="2400"/>
                </a:lnSpc>
              </a:pPr>
              <a:r>
                <a:rPr lang="en-US" sz="2000" dirty="0">
                  <a:latin typeface="Arial" panose="020B0604020202020204" pitchFamily="34" charset="0"/>
                </a:rPr>
                <a:t> </a:t>
              </a:r>
              <a:r>
                <a:rPr lang="en-US" sz="2400" b="1" i="1" dirty="0">
                  <a:latin typeface="Arial" panose="020B0604020202020204" pitchFamily="34" charset="0"/>
                </a:rPr>
                <a:t>screw the doctor</a:t>
              </a:r>
            </a:p>
            <a:p>
              <a:pPr lvl="0" algn="ctr">
                <a:lnSpc>
                  <a:spcPts val="2400"/>
                </a:lnSpc>
              </a:pPr>
              <a:r>
                <a:rPr lang="en-US" sz="2000" dirty="0">
                  <a:latin typeface="Arial" panose="020B0604020202020204" pitchFamily="34" charset="0"/>
                </a:rPr>
                <a:t> </a:t>
              </a:r>
              <a:r>
                <a:rPr lang="en-US" sz="2000" dirty="0">
                  <a:solidFill>
                    <a:schemeClr val="tx1">
                      <a:lumMod val="85000"/>
                      <a:lumOff val="15000"/>
                    </a:schemeClr>
                  </a:solidFill>
                  <a:latin typeface="Arial" panose="020B0604020202020204" pitchFamily="34" charset="0"/>
                </a:rPr>
                <a:t>out of their lien</a:t>
              </a:r>
            </a:p>
          </p:txBody>
        </p:sp>
      </p:grpSp>
    </p:spTree>
    <p:extLst>
      <p:ext uri="{BB962C8B-B14F-4D97-AF65-F5344CB8AC3E}">
        <p14:creationId xmlns:p14="http://schemas.microsoft.com/office/powerpoint/2010/main" val="313238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42697F2-913D-4CEE-898B-805598193B7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663" b="766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E2633E-C024-4273-9485-3C4263E51715}"/>
              </a:ext>
            </a:extLst>
          </p:cNvPr>
          <p:cNvSpPr>
            <a:spLocks noGrp="1"/>
          </p:cNvSpPr>
          <p:nvPr>
            <p:ph type="title"/>
          </p:nvPr>
        </p:nvSpPr>
        <p:spPr/>
        <p:txBody>
          <a:bodyPr/>
          <a:lstStyle/>
          <a:p>
            <a:r>
              <a:rPr lang="en-US" dirty="0"/>
              <a:t>Insurance Limits</a:t>
            </a:r>
          </a:p>
        </p:txBody>
      </p:sp>
      <p:sp>
        <p:nvSpPr>
          <p:cNvPr id="4" name="Content Placeholder 3">
            <a:extLst>
              <a:ext uri="{FF2B5EF4-FFF2-40B4-BE49-F238E27FC236}">
                <a16:creationId xmlns:a16="http://schemas.microsoft.com/office/drawing/2014/main" id="{7652CFE1-D460-4F46-ACAC-9609DE12150E}"/>
              </a:ext>
            </a:extLst>
          </p:cNvPr>
          <p:cNvSpPr>
            <a:spLocks noGrp="1"/>
          </p:cNvSpPr>
          <p:nvPr>
            <p:ph sz="half" idx="1"/>
          </p:nvPr>
        </p:nvSpPr>
        <p:spPr/>
        <p:txBody>
          <a:bodyPr/>
          <a:lstStyle/>
          <a:p>
            <a:r>
              <a:rPr lang="en-US" dirty="0"/>
              <a:t>Car accident </a:t>
            </a:r>
          </a:p>
          <a:p>
            <a:pPr lvl="1"/>
            <a:r>
              <a:rPr lang="en-US" dirty="0"/>
              <a:t>$25,000 case minimum limits</a:t>
            </a:r>
          </a:p>
          <a:p>
            <a:r>
              <a:rPr lang="en-US" dirty="0"/>
              <a:t>Serious injuries </a:t>
            </a:r>
          </a:p>
          <a:p>
            <a:pPr lvl="1"/>
            <a:r>
              <a:rPr lang="en-US" dirty="0"/>
              <a:t>May require treatment exceeding the policy limits.</a:t>
            </a:r>
          </a:p>
          <a:p>
            <a:pPr lvl="1"/>
            <a:r>
              <a:rPr lang="en-US" b="1" i="1" dirty="0"/>
              <a:t>Making it less likely you’ll fully recovery your lien</a:t>
            </a:r>
          </a:p>
        </p:txBody>
      </p:sp>
      <p:sp>
        <p:nvSpPr>
          <p:cNvPr id="7" name="Rectangle 6">
            <a:extLst>
              <a:ext uri="{FF2B5EF4-FFF2-40B4-BE49-F238E27FC236}">
                <a16:creationId xmlns:a16="http://schemas.microsoft.com/office/drawing/2014/main" id="{4C5A207C-4478-4FAC-96B7-AA850E21BE96}"/>
              </a:ext>
            </a:extLst>
          </p:cNvPr>
          <p:cNvSpPr/>
          <p:nvPr/>
        </p:nvSpPr>
        <p:spPr>
          <a:xfrm>
            <a:off x="1074057" y="1034716"/>
            <a:ext cx="10827658" cy="430887"/>
          </a:xfrm>
          <a:prstGeom prst="rect">
            <a:avLst/>
          </a:prstGeom>
        </p:spPr>
        <p:txBody>
          <a:bodyPr wrap="square">
            <a:spAutoFit/>
          </a:bodyPr>
          <a:lstStyle/>
          <a:p>
            <a:r>
              <a:rPr lang="en-US" sz="2200" dirty="0"/>
              <a:t>In</a:t>
            </a:r>
          </a:p>
        </p:txBody>
      </p:sp>
    </p:spTree>
    <p:extLst>
      <p:ext uri="{BB962C8B-B14F-4D97-AF65-F5344CB8AC3E}">
        <p14:creationId xmlns:p14="http://schemas.microsoft.com/office/powerpoint/2010/main" val="112670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1153EFF6-E9D9-46E4-A6E3-D4B00D87CB9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24" b="7824"/>
          <a:stretch>
            <a:fillRect/>
          </a:stretch>
        </p:blipFill>
        <p:spPr/>
      </p:pic>
      <p:sp>
        <p:nvSpPr>
          <p:cNvPr id="2" name="Title 1">
            <a:extLst>
              <a:ext uri="{FF2B5EF4-FFF2-40B4-BE49-F238E27FC236}">
                <a16:creationId xmlns:a16="http://schemas.microsoft.com/office/drawing/2014/main" id="{FEE2633E-C024-4273-9485-3C4263E51715}"/>
              </a:ext>
            </a:extLst>
          </p:cNvPr>
          <p:cNvSpPr>
            <a:spLocks noGrp="1"/>
          </p:cNvSpPr>
          <p:nvPr>
            <p:ph type="title"/>
          </p:nvPr>
        </p:nvSpPr>
        <p:spPr/>
        <p:txBody>
          <a:bodyPr/>
          <a:lstStyle/>
          <a:p>
            <a:r>
              <a:rPr lang="en-US" dirty="0"/>
              <a:t>Amount of Treatment</a:t>
            </a:r>
          </a:p>
        </p:txBody>
      </p:sp>
      <p:sp>
        <p:nvSpPr>
          <p:cNvPr id="3" name="Text Placeholder 2">
            <a:extLst>
              <a:ext uri="{FF2B5EF4-FFF2-40B4-BE49-F238E27FC236}">
                <a16:creationId xmlns:a16="http://schemas.microsoft.com/office/drawing/2014/main" id="{9371B62D-8F41-4D99-835A-30E5E42B5416}"/>
              </a:ext>
            </a:extLst>
          </p:cNvPr>
          <p:cNvSpPr>
            <a:spLocks noGrp="1"/>
          </p:cNvSpPr>
          <p:nvPr>
            <p:ph sz="half" idx="1"/>
          </p:nvPr>
        </p:nvSpPr>
        <p:spPr/>
        <p:txBody>
          <a:bodyPr vert="horz" lIns="182880" tIns="182880" rIns="182880" bIns="45720" rtlCol="0" anchor="t">
            <a:noAutofit/>
          </a:bodyPr>
          <a:lstStyle/>
          <a:p>
            <a:r>
              <a:rPr lang="en-US" dirty="0"/>
              <a:t>As soon as possible</a:t>
            </a:r>
          </a:p>
          <a:p>
            <a:pPr lvl="1"/>
            <a:r>
              <a:rPr lang="en-US" dirty="0"/>
              <a:t>Evaluate how much treatment the case will support </a:t>
            </a:r>
          </a:p>
          <a:p>
            <a:pPr lvl="0"/>
            <a:r>
              <a:rPr lang="en-US" dirty="0"/>
              <a:t>Treatment Level Factors</a:t>
            </a:r>
          </a:p>
          <a:p>
            <a:pPr marL="461645" lvl="1" indent="-233045"/>
            <a:r>
              <a:rPr lang="en-US" dirty="0"/>
              <a:t>Liability</a:t>
            </a:r>
            <a:endParaRPr lang="en-US" dirty="0">
              <a:cs typeface="Arial"/>
            </a:endParaRPr>
          </a:p>
          <a:p>
            <a:pPr lvl="1"/>
            <a:r>
              <a:rPr lang="en-US" dirty="0"/>
              <a:t>Property damage</a:t>
            </a:r>
          </a:p>
          <a:p>
            <a:pPr lvl="1"/>
            <a:r>
              <a:rPr lang="en-US" dirty="0"/>
              <a:t>Insurance company</a:t>
            </a:r>
          </a:p>
          <a:p>
            <a:pPr lvl="1"/>
            <a:r>
              <a:rPr lang="en-US" dirty="0"/>
              <a:t>Policy limits</a:t>
            </a:r>
          </a:p>
        </p:txBody>
      </p:sp>
      <p:sp>
        <p:nvSpPr>
          <p:cNvPr id="5" name="Title 1">
            <a:extLst>
              <a:ext uri="{FF2B5EF4-FFF2-40B4-BE49-F238E27FC236}">
                <a16:creationId xmlns:a16="http://schemas.microsoft.com/office/drawing/2014/main" id="{AB7CDD23-8783-4727-82BF-30BA33D973C4}"/>
              </a:ext>
            </a:extLst>
          </p:cNvPr>
          <p:cNvSpPr txBox="1">
            <a:spLocks/>
          </p:cNvSpPr>
          <p:nvPr/>
        </p:nvSpPr>
        <p:spPr>
          <a:xfrm>
            <a:off x="-1619696" y="3855386"/>
            <a:ext cx="11473543" cy="1177758"/>
          </a:xfrm>
          <a:prstGeom prst="rect">
            <a:avLst/>
          </a:prstGeom>
        </p:spPr>
        <p:txBody>
          <a:bodyPr vert="horz" lIns="91440" tIns="45720" rIns="91440" bIns="45720" rtlCol="0" anchor="ctr">
            <a:normAutofit fontScale="97500"/>
          </a:bodyPr>
          <a:lstStyle>
            <a:lvl1pPr>
              <a:lnSpc>
                <a:spcPct val="90000"/>
              </a:lnSpc>
              <a:spcBef>
                <a:spcPct val="0"/>
              </a:spcBef>
              <a:buNone/>
              <a:defRPr sz="4400" b="0">
                <a:solidFill>
                  <a:schemeClr val="tx2"/>
                </a:solidFill>
                <a:latin typeface="+mj-lt"/>
                <a:ea typeface="+mj-ea"/>
                <a:cs typeface="+mj-cs"/>
              </a:defRPr>
            </a:lvl1pPr>
          </a:lstStyle>
          <a:p>
            <a:endParaRPr lang="en-US" sz="3600" dirty="0"/>
          </a:p>
        </p:txBody>
      </p:sp>
    </p:spTree>
    <p:extLst>
      <p:ext uri="{BB962C8B-B14F-4D97-AF65-F5344CB8AC3E}">
        <p14:creationId xmlns:p14="http://schemas.microsoft.com/office/powerpoint/2010/main" val="38299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1FE9D-32DF-460A-A60C-48F1DED6927C}"/>
              </a:ext>
            </a:extLst>
          </p:cNvPr>
          <p:cNvSpPr>
            <a:spLocks noGrp="1"/>
          </p:cNvSpPr>
          <p:nvPr>
            <p:ph type="title"/>
          </p:nvPr>
        </p:nvSpPr>
        <p:spPr/>
        <p:txBody>
          <a:bodyPr>
            <a:normAutofit fontScale="90000"/>
          </a:bodyPr>
          <a:lstStyle/>
          <a:p>
            <a:r>
              <a:rPr lang="en-US" dirty="0"/>
              <a:t>Alternatives: Health Insurance, Medicare, Public Aid </a:t>
            </a:r>
          </a:p>
        </p:txBody>
      </p:sp>
      <p:grpSp>
        <p:nvGrpSpPr>
          <p:cNvPr id="8" name="Group 7">
            <a:extLst>
              <a:ext uri="{FF2B5EF4-FFF2-40B4-BE49-F238E27FC236}">
                <a16:creationId xmlns:a16="http://schemas.microsoft.com/office/drawing/2014/main" id="{9107FB4F-5AEC-452B-9450-8A09D3618FE2}"/>
              </a:ext>
            </a:extLst>
          </p:cNvPr>
          <p:cNvGrpSpPr/>
          <p:nvPr/>
        </p:nvGrpSpPr>
        <p:grpSpPr>
          <a:xfrm>
            <a:off x="3632200" y="7189835"/>
            <a:ext cx="5753100" cy="4427868"/>
            <a:chOff x="5105400" y="1371600"/>
            <a:chExt cx="5753100" cy="4427868"/>
          </a:xfrm>
        </p:grpSpPr>
        <p:cxnSp>
          <p:nvCxnSpPr>
            <p:cNvPr id="5" name="Straight Connector 4">
              <a:extLst>
                <a:ext uri="{FF2B5EF4-FFF2-40B4-BE49-F238E27FC236}">
                  <a16:creationId xmlns:a16="http://schemas.microsoft.com/office/drawing/2014/main" id="{3AD5B205-7535-42CE-87B9-A6A35F5F80EC}"/>
                </a:ext>
              </a:extLst>
            </p:cNvPr>
            <p:cNvCxnSpPr/>
            <p:nvPr/>
          </p:nvCxnSpPr>
          <p:spPr>
            <a:xfrm>
              <a:off x="5105400" y="1371600"/>
              <a:ext cx="0" cy="44278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8953F4-DE7D-40FC-A257-1B3FD80707D5}"/>
                </a:ext>
              </a:extLst>
            </p:cNvPr>
            <p:cNvCxnSpPr>
              <a:cxnSpLocks/>
            </p:cNvCxnSpPr>
            <p:nvPr/>
          </p:nvCxnSpPr>
          <p:spPr>
            <a:xfrm flipH="1">
              <a:off x="5105400" y="5799468"/>
              <a:ext cx="57531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1FDA0804-ED8E-40FD-9933-9D4D883F615E}"/>
              </a:ext>
            </a:extLst>
          </p:cNvPr>
          <p:cNvSpPr/>
          <p:nvPr/>
        </p:nvSpPr>
        <p:spPr>
          <a:xfrm>
            <a:off x="-601935" y="1328604"/>
            <a:ext cx="6831229" cy="369332"/>
          </a:xfrm>
          <a:prstGeom prst="rect">
            <a:avLst/>
          </a:prstGeom>
        </p:spPr>
        <p:txBody>
          <a:bodyPr wrap="square">
            <a:spAutoFit/>
          </a:bodyPr>
          <a:lstStyle/>
          <a:p>
            <a:endParaRPr lang="en-US" dirty="0">
              <a:solidFill>
                <a:srgbClr val="404040"/>
              </a:solidFill>
              <a:latin typeface="Arial" panose="020B0604020202020204" pitchFamily="34" charset="0"/>
            </a:endParaRPr>
          </a:p>
        </p:txBody>
      </p:sp>
      <p:grpSp>
        <p:nvGrpSpPr>
          <p:cNvPr id="21" name="Group 20">
            <a:extLst>
              <a:ext uri="{FF2B5EF4-FFF2-40B4-BE49-F238E27FC236}">
                <a16:creationId xmlns:a16="http://schemas.microsoft.com/office/drawing/2014/main" id="{18593E67-58AC-4674-897D-D811854E3F45}"/>
              </a:ext>
            </a:extLst>
          </p:cNvPr>
          <p:cNvGrpSpPr/>
          <p:nvPr/>
        </p:nvGrpSpPr>
        <p:grpSpPr>
          <a:xfrm>
            <a:off x="309042" y="2947933"/>
            <a:ext cx="2643672" cy="3441628"/>
            <a:chOff x="329269" y="2376512"/>
            <a:chExt cx="2643672" cy="3441628"/>
          </a:xfrm>
        </p:grpSpPr>
        <p:sp>
          <p:nvSpPr>
            <p:cNvPr id="17" name="Text Placeholder 2">
              <a:extLst>
                <a:ext uri="{FF2B5EF4-FFF2-40B4-BE49-F238E27FC236}">
                  <a16:creationId xmlns:a16="http://schemas.microsoft.com/office/drawing/2014/main" id="{9990EE78-38B9-4460-8ADB-F9E93233A14D}"/>
                </a:ext>
              </a:extLst>
            </p:cNvPr>
            <p:cNvSpPr txBox="1">
              <a:spLocks/>
            </p:cNvSpPr>
            <p:nvPr/>
          </p:nvSpPr>
          <p:spPr>
            <a:xfrm>
              <a:off x="556524" y="2376512"/>
              <a:ext cx="2189163" cy="671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tx1"/>
                  </a:solidFill>
                </a:rPr>
                <a:t>Lien</a:t>
              </a:r>
            </a:p>
            <a:p>
              <a:pPr marL="0" indent="0">
                <a:buFont typeface="Arial" panose="020B0604020202020204" pitchFamily="34" charset="0"/>
                <a:buNone/>
              </a:pPr>
              <a:endParaRPr lang="en-US" sz="3200" b="1" dirty="0">
                <a:solidFill>
                  <a:schemeClr val="tx1"/>
                </a:solidFill>
              </a:endParaRPr>
            </a:p>
          </p:txBody>
        </p:sp>
        <p:sp>
          <p:nvSpPr>
            <p:cNvPr id="15" name="Arrow: Up-Down 14">
              <a:extLst>
                <a:ext uri="{FF2B5EF4-FFF2-40B4-BE49-F238E27FC236}">
                  <a16:creationId xmlns:a16="http://schemas.microsoft.com/office/drawing/2014/main" id="{24BA955B-AAA7-4EE8-824A-C02C0CB95222}"/>
                </a:ext>
              </a:extLst>
            </p:cNvPr>
            <p:cNvSpPr/>
            <p:nvPr/>
          </p:nvSpPr>
          <p:spPr>
            <a:xfrm>
              <a:off x="1051823" y="2931956"/>
              <a:ext cx="1198565" cy="2330740"/>
            </a:xfrm>
            <a:prstGeom prst="upDownArrow">
              <a:avLst/>
            </a:prstGeom>
            <a:gradFill>
              <a:gsLst>
                <a:gs pos="0">
                  <a:srgbClr val="CC3300"/>
                </a:gs>
                <a:gs pos="100000">
                  <a:srgbClr val="FFD0C1">
                    <a:alpha val="5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A177B57A-3D33-4D4A-A0F7-9510BD5F5CA9}"/>
                </a:ext>
              </a:extLst>
            </p:cNvPr>
            <p:cNvSpPr/>
            <p:nvPr/>
          </p:nvSpPr>
          <p:spPr>
            <a:xfrm>
              <a:off x="329269" y="5233365"/>
              <a:ext cx="2643672" cy="584775"/>
            </a:xfrm>
            <a:prstGeom prst="rect">
              <a:avLst/>
            </a:prstGeom>
          </p:spPr>
          <p:txBody>
            <a:bodyPr wrap="none">
              <a:spAutoFit/>
            </a:bodyPr>
            <a:lstStyle/>
            <a:p>
              <a:r>
                <a:rPr lang="en-US" sz="3200" b="1" dirty="0"/>
                <a:t>Alternatives</a:t>
              </a:r>
              <a:r>
                <a:rPr lang="en-US" sz="3200" dirty="0"/>
                <a:t> </a:t>
              </a:r>
            </a:p>
          </p:txBody>
        </p:sp>
      </p:grpSp>
      <p:grpSp>
        <p:nvGrpSpPr>
          <p:cNvPr id="22" name="Graphic 10">
            <a:extLst>
              <a:ext uri="{FF2B5EF4-FFF2-40B4-BE49-F238E27FC236}">
                <a16:creationId xmlns:a16="http://schemas.microsoft.com/office/drawing/2014/main" id="{5059B26C-139D-4889-8758-BBCAC0FB8C24}"/>
              </a:ext>
            </a:extLst>
          </p:cNvPr>
          <p:cNvGrpSpPr/>
          <p:nvPr/>
        </p:nvGrpSpPr>
        <p:grpSpPr>
          <a:xfrm>
            <a:off x="1708807" y="1158038"/>
            <a:ext cx="7413729" cy="4384691"/>
            <a:chOff x="298174" y="0"/>
            <a:chExt cx="11595652" cy="6858000"/>
          </a:xfrm>
        </p:grpSpPr>
        <p:sp>
          <p:nvSpPr>
            <p:cNvPr id="23" name="Freeform: Shape 22">
              <a:extLst>
                <a:ext uri="{FF2B5EF4-FFF2-40B4-BE49-F238E27FC236}">
                  <a16:creationId xmlns:a16="http://schemas.microsoft.com/office/drawing/2014/main" id="{737DDF91-CFDB-467B-8945-D2A500F265EB}"/>
                </a:ext>
              </a:extLst>
            </p:cNvPr>
            <p:cNvSpPr/>
            <p:nvPr/>
          </p:nvSpPr>
          <p:spPr>
            <a:xfrm>
              <a:off x="7321494" y="6123638"/>
              <a:ext cx="4572000" cy="728870"/>
            </a:xfrm>
            <a:custGeom>
              <a:avLst/>
              <a:gdLst>
                <a:gd name="connsiteX0" fmla="*/ 386765 w 4571999"/>
                <a:gd name="connsiteY0" fmla="*/ 210212 h 728869"/>
                <a:gd name="connsiteX1" fmla="*/ 49100 w 4571999"/>
                <a:gd name="connsiteY1" fmla="*/ 145701 h 728869"/>
                <a:gd name="connsiteX2" fmla="*/ 4970 w 4571999"/>
                <a:gd name="connsiteY2" fmla="*/ 129812 h 728869"/>
                <a:gd name="connsiteX3" fmla="*/ 34787 w 4571999"/>
                <a:gd name="connsiteY3" fmla="*/ 70647 h 728869"/>
                <a:gd name="connsiteX4" fmla="*/ 4970 w 4571999"/>
                <a:gd name="connsiteY4" fmla="*/ 129812 h 728869"/>
                <a:gd name="connsiteX5" fmla="*/ 43534 w 4571999"/>
                <a:gd name="connsiteY5" fmla="*/ 4970 h 728869"/>
                <a:gd name="connsiteX6" fmla="*/ 4572332 w 4571999"/>
                <a:gd name="connsiteY6" fmla="*/ 605551 h 728869"/>
                <a:gd name="connsiteX7" fmla="*/ 4572332 w 4571999"/>
                <a:gd name="connsiteY7" fmla="*/ 727736 h 728869"/>
                <a:gd name="connsiteX8" fmla="*/ 4280585 w 4571999"/>
                <a:gd name="connsiteY8" fmla="*/ 730520 h 728869"/>
                <a:gd name="connsiteX9" fmla="*/ 2960138 w 4571999"/>
                <a:gd name="connsiteY9" fmla="*/ 550091 h 728869"/>
                <a:gd name="connsiteX10" fmla="*/ 386765 w 4571999"/>
                <a:gd name="connsiteY10" fmla="*/ 210212 h 72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1999" h="728869">
                  <a:moveTo>
                    <a:pt x="386765" y="210212"/>
                  </a:moveTo>
                  <a:cubicBezTo>
                    <a:pt x="227474" y="184536"/>
                    <a:pt x="112512" y="163366"/>
                    <a:pt x="49100" y="145701"/>
                  </a:cubicBezTo>
                  <a:cubicBezTo>
                    <a:pt x="32269" y="140844"/>
                    <a:pt x="19282" y="136862"/>
                    <a:pt x="4970" y="129812"/>
                  </a:cubicBezTo>
                  <a:lnTo>
                    <a:pt x="34787" y="70647"/>
                  </a:lnTo>
                  <a:lnTo>
                    <a:pt x="4970" y="129812"/>
                  </a:lnTo>
                  <a:lnTo>
                    <a:pt x="43534" y="4970"/>
                  </a:lnTo>
                  <a:lnTo>
                    <a:pt x="4572332" y="605551"/>
                  </a:lnTo>
                  <a:lnTo>
                    <a:pt x="4572332" y="727736"/>
                  </a:lnTo>
                  <a:lnTo>
                    <a:pt x="4280585" y="730520"/>
                  </a:lnTo>
                  <a:cubicBezTo>
                    <a:pt x="4280519" y="730520"/>
                    <a:pt x="3899983" y="664325"/>
                    <a:pt x="2960138" y="550091"/>
                  </a:cubicBezTo>
                  <a:cubicBezTo>
                    <a:pt x="2960138" y="550091"/>
                    <a:pt x="942363" y="299426"/>
                    <a:pt x="386765" y="210212"/>
                  </a:cubicBezTo>
                  <a:close/>
                </a:path>
              </a:pathLst>
            </a:custGeom>
            <a:solidFill>
              <a:schemeClr val="bg1">
                <a:lumMod val="75000"/>
              </a:schemeClr>
            </a:solidFill>
            <a:ln w="9525" cap="flat">
              <a:noFill/>
              <a:prstDash val="solid"/>
              <a:round/>
            </a:ln>
          </p:spPr>
          <p:txBody>
            <a:bodyPr rtlCol="0" anchor="ctr"/>
            <a:lstStyle/>
            <a:p>
              <a:endParaRPr lang="en-US"/>
            </a:p>
          </p:txBody>
        </p:sp>
        <p:sp>
          <p:nvSpPr>
            <p:cNvPr id="24" name="Freeform: Shape 23">
              <a:extLst>
                <a:ext uri="{FF2B5EF4-FFF2-40B4-BE49-F238E27FC236}">
                  <a16:creationId xmlns:a16="http://schemas.microsoft.com/office/drawing/2014/main" id="{61CE0AD6-E214-4F5D-B8FA-93905BF64C14}"/>
                </a:ext>
              </a:extLst>
            </p:cNvPr>
            <p:cNvSpPr/>
            <p:nvPr/>
          </p:nvSpPr>
          <p:spPr>
            <a:xfrm>
              <a:off x="293204" y="832435"/>
              <a:ext cx="5930348" cy="4757530"/>
            </a:xfrm>
            <a:custGeom>
              <a:avLst/>
              <a:gdLst>
                <a:gd name="connsiteX0" fmla="*/ 4970 w 5930347"/>
                <a:gd name="connsiteY0" fmla="*/ 4970 h 4757530"/>
                <a:gd name="connsiteX1" fmla="*/ 5931852 w 5930347"/>
                <a:gd name="connsiteY1" fmla="*/ 4650771 h 4757530"/>
                <a:gd name="connsiteX2" fmla="*/ 5849848 w 5930347"/>
                <a:gd name="connsiteY2" fmla="*/ 4754887 h 4757530"/>
                <a:gd name="connsiteX3" fmla="*/ 4970 w 5930347"/>
                <a:gd name="connsiteY3" fmla="*/ 96873 h 4757530"/>
                <a:gd name="connsiteX4" fmla="*/ 4970 w 5930347"/>
                <a:gd name="connsiteY4" fmla="*/ 4970 h 4757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347" h="4757530">
                  <a:moveTo>
                    <a:pt x="4970" y="4970"/>
                  </a:moveTo>
                  <a:lnTo>
                    <a:pt x="5931852" y="4650771"/>
                  </a:lnTo>
                  <a:lnTo>
                    <a:pt x="5849848" y="4754887"/>
                  </a:lnTo>
                  <a:lnTo>
                    <a:pt x="4970" y="96873"/>
                  </a:lnTo>
                  <a:lnTo>
                    <a:pt x="4970" y="4970"/>
                  </a:lnTo>
                  <a:close/>
                </a:path>
              </a:pathLst>
            </a:custGeom>
            <a:solidFill>
              <a:schemeClr val="bg1">
                <a:lumMod val="75000"/>
              </a:schemeClr>
            </a:solidFill>
            <a:ln w="9525" cap="flat">
              <a:no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EA25A156-A4B2-4A17-B83A-3434EF5F8088}"/>
                </a:ext>
              </a:extLst>
            </p:cNvPr>
            <p:cNvSpPr/>
            <p:nvPr/>
          </p:nvSpPr>
          <p:spPr>
            <a:xfrm>
              <a:off x="5233464" y="983"/>
              <a:ext cx="3021496" cy="6486939"/>
            </a:xfrm>
            <a:custGeom>
              <a:avLst/>
              <a:gdLst>
                <a:gd name="connsiteX0" fmla="*/ 3018267 w 3021495"/>
                <a:gd name="connsiteY0" fmla="*/ 1846986 h 6486939"/>
                <a:gd name="connsiteX1" fmla="*/ 2990371 w 3021495"/>
                <a:gd name="connsiteY1" fmla="*/ 1812948 h 6486939"/>
                <a:gd name="connsiteX2" fmla="*/ 2976523 w 3021495"/>
                <a:gd name="connsiteY2" fmla="*/ 1805109 h 6486939"/>
                <a:gd name="connsiteX3" fmla="*/ 2970493 w 3021495"/>
                <a:gd name="connsiteY3" fmla="*/ 1789492 h 6486939"/>
                <a:gd name="connsiteX4" fmla="*/ 2951211 w 3021495"/>
                <a:gd name="connsiteY4" fmla="*/ 1765764 h 6486939"/>
                <a:gd name="connsiteX5" fmla="*/ 2920002 w 3021495"/>
                <a:gd name="connsiteY5" fmla="*/ 1741399 h 6486939"/>
                <a:gd name="connsiteX6" fmla="*/ 2891377 w 3021495"/>
                <a:gd name="connsiteY6" fmla="*/ 1723814 h 6486939"/>
                <a:gd name="connsiteX7" fmla="*/ 2872957 w 3021495"/>
                <a:gd name="connsiteY7" fmla="*/ 1712483 h 6486939"/>
                <a:gd name="connsiteX8" fmla="*/ 2856988 w 3021495"/>
                <a:gd name="connsiteY8" fmla="*/ 1702471 h 6486939"/>
                <a:gd name="connsiteX9" fmla="*/ 2828960 w 3021495"/>
                <a:gd name="connsiteY9" fmla="*/ 1679180 h 6486939"/>
                <a:gd name="connsiteX10" fmla="*/ 2749447 w 3021495"/>
                <a:gd name="connsiteY10" fmla="*/ 1665186 h 6486939"/>
                <a:gd name="connsiteX11" fmla="*/ 2577499 w 3021495"/>
                <a:gd name="connsiteY11" fmla="*/ 1693937 h 6486939"/>
                <a:gd name="connsiteX12" fmla="*/ 2489638 w 3021495"/>
                <a:gd name="connsiteY12" fmla="*/ 1689948 h 6486939"/>
                <a:gd name="connsiteX13" fmla="*/ 2412775 w 3021495"/>
                <a:gd name="connsiteY13" fmla="*/ 1695739 h 6486939"/>
                <a:gd name="connsiteX14" fmla="*/ 2393625 w 3021495"/>
                <a:gd name="connsiteY14" fmla="*/ 1704373 h 6486939"/>
                <a:gd name="connsiteX15" fmla="*/ 2370500 w 3021495"/>
                <a:gd name="connsiteY15" fmla="*/ 1706599 h 6486939"/>
                <a:gd name="connsiteX16" fmla="*/ 2310865 w 3021495"/>
                <a:gd name="connsiteY16" fmla="*/ 1711569 h 6486939"/>
                <a:gd name="connsiteX17" fmla="*/ 2302186 w 3021495"/>
                <a:gd name="connsiteY17" fmla="*/ 1703876 h 6486939"/>
                <a:gd name="connsiteX18" fmla="*/ 2284759 w 3021495"/>
                <a:gd name="connsiteY18" fmla="*/ 1688397 h 6486939"/>
                <a:gd name="connsiteX19" fmla="*/ 2111420 w 3021495"/>
                <a:gd name="connsiteY19" fmla="*/ 1522990 h 6486939"/>
                <a:gd name="connsiteX20" fmla="*/ 2046882 w 3021495"/>
                <a:gd name="connsiteY20" fmla="*/ 1462070 h 6486939"/>
                <a:gd name="connsiteX21" fmla="*/ 2020577 w 3021495"/>
                <a:gd name="connsiteY21" fmla="*/ 1428277 h 6486939"/>
                <a:gd name="connsiteX22" fmla="*/ 1989368 w 3021495"/>
                <a:gd name="connsiteY22" fmla="*/ 1396975 h 6486939"/>
                <a:gd name="connsiteX23" fmla="*/ 1933907 w 3021495"/>
                <a:gd name="connsiteY23" fmla="*/ 1341840 h 6486939"/>
                <a:gd name="connsiteX24" fmla="*/ 1925956 w 3021495"/>
                <a:gd name="connsiteY24" fmla="*/ 1309657 h 6486939"/>
                <a:gd name="connsiteX25" fmla="*/ 1908795 w 3021495"/>
                <a:gd name="connsiteY25" fmla="*/ 1275128 h 6486939"/>
                <a:gd name="connsiteX26" fmla="*/ 1769978 w 3021495"/>
                <a:gd name="connsiteY26" fmla="*/ 1168455 h 6486939"/>
                <a:gd name="connsiteX27" fmla="*/ 1734860 w 3021495"/>
                <a:gd name="connsiteY27" fmla="*/ 1148915 h 6486939"/>
                <a:gd name="connsiteX28" fmla="*/ 1658077 w 3021495"/>
                <a:gd name="connsiteY28" fmla="*/ 1105123 h 6486939"/>
                <a:gd name="connsiteX29" fmla="*/ 1576278 w 3021495"/>
                <a:gd name="connsiteY29" fmla="*/ 1070409 h 6486939"/>
                <a:gd name="connsiteX30" fmla="*/ 1483360 w 3021495"/>
                <a:gd name="connsiteY30" fmla="*/ 1049550 h 6486939"/>
                <a:gd name="connsiteX31" fmla="*/ 1413488 w 3021495"/>
                <a:gd name="connsiteY31" fmla="*/ 1029665 h 6486939"/>
                <a:gd name="connsiteX32" fmla="*/ 1381988 w 3021495"/>
                <a:gd name="connsiteY32" fmla="*/ 1009747 h 6486939"/>
                <a:gd name="connsiteX33" fmla="*/ 1281066 w 3021495"/>
                <a:gd name="connsiteY33" fmla="*/ 930757 h 6486939"/>
                <a:gd name="connsiteX34" fmla="*/ 1253276 w 3021495"/>
                <a:gd name="connsiteY34" fmla="*/ 905976 h 6486939"/>
                <a:gd name="connsiteX35" fmla="*/ 1253925 w 3021495"/>
                <a:gd name="connsiteY35" fmla="*/ 889358 h 6486939"/>
                <a:gd name="connsiteX36" fmla="*/ 1263182 w 3021495"/>
                <a:gd name="connsiteY36" fmla="*/ 870725 h 6486939"/>
                <a:gd name="connsiteX37" fmla="*/ 1298817 w 3021495"/>
                <a:gd name="connsiteY37" fmla="*/ 786852 h 6486939"/>
                <a:gd name="connsiteX38" fmla="*/ 1319080 w 3021495"/>
                <a:gd name="connsiteY38" fmla="*/ 702535 h 6486939"/>
                <a:gd name="connsiteX39" fmla="*/ 1337520 w 3021495"/>
                <a:gd name="connsiteY39" fmla="*/ 663686 h 6486939"/>
                <a:gd name="connsiteX40" fmla="*/ 1343947 w 3021495"/>
                <a:gd name="connsiteY40" fmla="*/ 624003 h 6486939"/>
                <a:gd name="connsiteX41" fmla="*/ 1342529 w 3021495"/>
                <a:gd name="connsiteY41" fmla="*/ 532026 h 6486939"/>
                <a:gd name="connsiteX42" fmla="*/ 1347095 w 3021495"/>
                <a:gd name="connsiteY42" fmla="*/ 518800 h 6486939"/>
                <a:gd name="connsiteX43" fmla="*/ 1351143 w 3021495"/>
                <a:gd name="connsiteY43" fmla="*/ 510352 h 6486939"/>
                <a:gd name="connsiteX44" fmla="*/ 1353608 w 3021495"/>
                <a:gd name="connsiteY44" fmla="*/ 492601 h 6486939"/>
                <a:gd name="connsiteX45" fmla="*/ 1347936 w 3021495"/>
                <a:gd name="connsiteY45" fmla="*/ 454620 h 6486939"/>
                <a:gd name="connsiteX46" fmla="*/ 1350249 w 3021495"/>
                <a:gd name="connsiteY46" fmla="*/ 365943 h 6486939"/>
                <a:gd name="connsiteX47" fmla="*/ 1356060 w 3021495"/>
                <a:gd name="connsiteY47" fmla="*/ 372384 h 6486939"/>
                <a:gd name="connsiteX48" fmla="*/ 1360466 w 3021495"/>
                <a:gd name="connsiteY48" fmla="*/ 363955 h 6486939"/>
                <a:gd name="connsiteX49" fmla="*/ 1353833 w 3021495"/>
                <a:gd name="connsiteY49" fmla="*/ 347960 h 6486939"/>
                <a:gd name="connsiteX50" fmla="*/ 1361447 w 3021495"/>
                <a:gd name="connsiteY50" fmla="*/ 343037 h 6486939"/>
                <a:gd name="connsiteX51" fmla="*/ 1368225 w 3021495"/>
                <a:gd name="connsiteY51" fmla="*/ 322774 h 6486939"/>
                <a:gd name="connsiteX52" fmla="*/ 1367033 w 3021495"/>
                <a:gd name="connsiteY52" fmla="*/ 346356 h 6486939"/>
                <a:gd name="connsiteX53" fmla="*/ 1368225 w 3021495"/>
                <a:gd name="connsiteY53" fmla="*/ 355156 h 6486939"/>
                <a:gd name="connsiteX54" fmla="*/ 1366198 w 3021495"/>
                <a:gd name="connsiteY54" fmla="*/ 357409 h 6486939"/>
                <a:gd name="connsiteX55" fmla="*/ 1371823 w 3021495"/>
                <a:gd name="connsiteY55" fmla="*/ 358754 h 6486939"/>
                <a:gd name="connsiteX56" fmla="*/ 1372360 w 3021495"/>
                <a:gd name="connsiteY56" fmla="*/ 350127 h 6486939"/>
                <a:gd name="connsiteX57" fmla="*/ 1373433 w 3021495"/>
                <a:gd name="connsiteY57" fmla="*/ 327604 h 6486939"/>
                <a:gd name="connsiteX58" fmla="*/ 1382630 w 3021495"/>
                <a:gd name="connsiteY58" fmla="*/ 340757 h 6486939"/>
                <a:gd name="connsiteX59" fmla="*/ 1382630 w 3021495"/>
                <a:gd name="connsiteY59" fmla="*/ 315578 h 6486939"/>
                <a:gd name="connsiteX60" fmla="*/ 1377356 w 3021495"/>
                <a:gd name="connsiteY60" fmla="*/ 318600 h 6486939"/>
                <a:gd name="connsiteX61" fmla="*/ 1375448 w 3021495"/>
                <a:gd name="connsiteY61" fmla="*/ 307011 h 6486939"/>
                <a:gd name="connsiteX62" fmla="*/ 1387289 w 3021495"/>
                <a:gd name="connsiteY62" fmla="*/ 307859 h 6486939"/>
                <a:gd name="connsiteX63" fmla="*/ 1392669 w 3021495"/>
                <a:gd name="connsiteY63" fmla="*/ 313067 h 6486939"/>
                <a:gd name="connsiteX64" fmla="*/ 1379026 w 3021495"/>
                <a:gd name="connsiteY64" fmla="*/ 301186 h 6486939"/>
                <a:gd name="connsiteX65" fmla="*/ 1391794 w 3021495"/>
                <a:gd name="connsiteY65" fmla="*/ 290929 h 6486939"/>
                <a:gd name="connsiteX66" fmla="*/ 1387772 w 3021495"/>
                <a:gd name="connsiteY66" fmla="*/ 282613 h 6486939"/>
                <a:gd name="connsiteX67" fmla="*/ 1382630 w 3021495"/>
                <a:gd name="connsiteY67" fmla="*/ 268805 h 6486939"/>
                <a:gd name="connsiteX68" fmla="*/ 1389826 w 3021495"/>
                <a:gd name="connsiteY68" fmla="*/ 279598 h 6486939"/>
                <a:gd name="connsiteX69" fmla="*/ 1385851 w 3021495"/>
                <a:gd name="connsiteY69" fmla="*/ 255002 h 6486939"/>
                <a:gd name="connsiteX70" fmla="*/ 1382617 w 3021495"/>
                <a:gd name="connsiteY70" fmla="*/ 244513 h 6486939"/>
                <a:gd name="connsiteX71" fmla="*/ 1379742 w 3021495"/>
                <a:gd name="connsiteY71" fmla="*/ 239265 h 6486939"/>
                <a:gd name="connsiteX72" fmla="*/ 1387169 w 3021495"/>
                <a:gd name="connsiteY72" fmla="*/ 238086 h 6486939"/>
                <a:gd name="connsiteX73" fmla="*/ 1393418 w 3021495"/>
                <a:gd name="connsiteY73" fmla="*/ 232825 h 6486939"/>
                <a:gd name="connsiteX74" fmla="*/ 1379026 w 3021495"/>
                <a:gd name="connsiteY74" fmla="*/ 218433 h 6486939"/>
                <a:gd name="connsiteX75" fmla="*/ 1382630 w 3021495"/>
                <a:gd name="connsiteY75" fmla="*/ 186058 h 6486939"/>
                <a:gd name="connsiteX76" fmla="*/ 1344869 w 3021495"/>
                <a:gd name="connsiteY76" fmla="*/ 147242 h 6486939"/>
                <a:gd name="connsiteX77" fmla="*/ 1332763 w 3021495"/>
                <a:gd name="connsiteY77" fmla="*/ 133010 h 6486939"/>
                <a:gd name="connsiteX78" fmla="*/ 1339408 w 3021495"/>
                <a:gd name="connsiteY78" fmla="*/ 134865 h 6486939"/>
                <a:gd name="connsiteX79" fmla="*/ 1332418 w 3021495"/>
                <a:gd name="connsiteY79" fmla="*/ 126721 h 6486939"/>
                <a:gd name="connsiteX80" fmla="*/ 1332246 w 3021495"/>
                <a:gd name="connsiteY80" fmla="*/ 117690 h 6486939"/>
                <a:gd name="connsiteX81" fmla="*/ 1317662 w 3021495"/>
                <a:gd name="connsiteY81" fmla="*/ 113774 h 6486939"/>
                <a:gd name="connsiteX82" fmla="*/ 1309015 w 3021495"/>
                <a:gd name="connsiteY82" fmla="*/ 108924 h 6486939"/>
                <a:gd name="connsiteX83" fmla="*/ 1303468 w 3021495"/>
                <a:gd name="connsiteY83" fmla="*/ 110501 h 6486939"/>
                <a:gd name="connsiteX84" fmla="*/ 1305483 w 3021495"/>
                <a:gd name="connsiteY84" fmla="*/ 103391 h 6486939"/>
                <a:gd name="connsiteX85" fmla="*/ 1289077 w 3021495"/>
                <a:gd name="connsiteY85" fmla="*/ 96102 h 6486939"/>
                <a:gd name="connsiteX86" fmla="*/ 1284406 w 3021495"/>
                <a:gd name="connsiteY86" fmla="*/ 88277 h 6486939"/>
                <a:gd name="connsiteX87" fmla="*/ 1285479 w 3021495"/>
                <a:gd name="connsiteY87" fmla="*/ 85308 h 6486939"/>
                <a:gd name="connsiteX88" fmla="*/ 1278289 w 3021495"/>
                <a:gd name="connsiteY88" fmla="*/ 74521 h 6486939"/>
                <a:gd name="connsiteX89" fmla="*/ 1249996 w 3021495"/>
                <a:gd name="connsiteY89" fmla="*/ 63886 h 6486939"/>
                <a:gd name="connsiteX90" fmla="*/ 1206529 w 3021495"/>
                <a:gd name="connsiteY90" fmla="*/ 41483 h 6486939"/>
                <a:gd name="connsiteX91" fmla="*/ 1184199 w 3021495"/>
                <a:gd name="connsiteY91" fmla="*/ 29457 h 6486939"/>
                <a:gd name="connsiteX92" fmla="*/ 1164275 w 3021495"/>
                <a:gd name="connsiteY92" fmla="*/ 27456 h 6486939"/>
                <a:gd name="connsiteX93" fmla="*/ 1141560 w 3021495"/>
                <a:gd name="connsiteY93" fmla="*/ 24143 h 6486939"/>
                <a:gd name="connsiteX94" fmla="*/ 1148935 w 3021495"/>
                <a:gd name="connsiteY94" fmla="*/ 19134 h 6486939"/>
                <a:gd name="connsiteX95" fmla="*/ 1137405 w 3021495"/>
                <a:gd name="connsiteY95" fmla="*/ 21406 h 6486939"/>
                <a:gd name="connsiteX96" fmla="*/ 1131124 w 3021495"/>
                <a:gd name="connsiteY96" fmla="*/ 17298 h 6486939"/>
                <a:gd name="connsiteX97" fmla="*/ 1129666 w 3021495"/>
                <a:gd name="connsiteY97" fmla="*/ 31445 h 6486939"/>
                <a:gd name="connsiteX98" fmla="*/ 1125167 w 3021495"/>
                <a:gd name="connsiteY98" fmla="*/ 26502 h 6486939"/>
                <a:gd name="connsiteX99" fmla="*/ 1119966 w 3021495"/>
                <a:gd name="connsiteY99" fmla="*/ 31339 h 6486939"/>
                <a:gd name="connsiteX100" fmla="*/ 1116381 w 3021495"/>
                <a:gd name="connsiteY100" fmla="*/ 24143 h 6486939"/>
                <a:gd name="connsiteX101" fmla="*/ 1109437 w 3021495"/>
                <a:gd name="connsiteY101" fmla="*/ 27297 h 6486939"/>
                <a:gd name="connsiteX102" fmla="*/ 1097835 w 3021495"/>
                <a:gd name="connsiteY102" fmla="*/ 21817 h 6486939"/>
                <a:gd name="connsiteX103" fmla="*/ 1074140 w 3021495"/>
                <a:gd name="connsiteY103" fmla="*/ 17875 h 6486939"/>
                <a:gd name="connsiteX104" fmla="*/ 1060457 w 3021495"/>
                <a:gd name="connsiteY104" fmla="*/ 13475 h 6486939"/>
                <a:gd name="connsiteX105" fmla="*/ 1055215 w 3021495"/>
                <a:gd name="connsiteY105" fmla="*/ 16954 h 6486939"/>
                <a:gd name="connsiteX106" fmla="*/ 1051618 w 3021495"/>
                <a:gd name="connsiteY106" fmla="*/ 9758 h 6486939"/>
                <a:gd name="connsiteX107" fmla="*/ 1040817 w 3021495"/>
                <a:gd name="connsiteY107" fmla="*/ 13356 h 6486939"/>
                <a:gd name="connsiteX108" fmla="*/ 1008435 w 3021495"/>
                <a:gd name="connsiteY108" fmla="*/ 9758 h 6486939"/>
                <a:gd name="connsiteX109" fmla="*/ 1009721 w 3021495"/>
                <a:gd name="connsiteY109" fmla="*/ 11812 h 6486939"/>
                <a:gd name="connsiteX110" fmla="*/ 996575 w 3021495"/>
                <a:gd name="connsiteY110" fmla="*/ 6743 h 6486939"/>
                <a:gd name="connsiteX111" fmla="*/ 966380 w 3021495"/>
                <a:gd name="connsiteY111" fmla="*/ 5365 h 6486939"/>
                <a:gd name="connsiteX112" fmla="*/ 897210 w 3021495"/>
                <a:gd name="connsiteY112" fmla="*/ 18676 h 6486939"/>
                <a:gd name="connsiteX113" fmla="*/ 864066 w 3021495"/>
                <a:gd name="connsiteY113" fmla="*/ 24282 h 6486939"/>
                <a:gd name="connsiteX114" fmla="*/ 834958 w 3021495"/>
                <a:gd name="connsiteY114" fmla="*/ 31909 h 6486939"/>
                <a:gd name="connsiteX115" fmla="*/ 818830 w 3021495"/>
                <a:gd name="connsiteY115" fmla="*/ 41788 h 6486939"/>
                <a:gd name="connsiteX116" fmla="*/ 810547 w 3021495"/>
                <a:gd name="connsiteY116" fmla="*/ 42133 h 6486939"/>
                <a:gd name="connsiteX117" fmla="*/ 787402 w 3021495"/>
                <a:gd name="connsiteY117" fmla="*/ 59168 h 6486939"/>
                <a:gd name="connsiteX118" fmla="*/ 785375 w 3021495"/>
                <a:gd name="connsiteY118" fmla="*/ 67325 h 6486939"/>
                <a:gd name="connsiteX119" fmla="*/ 777490 w 3021495"/>
                <a:gd name="connsiteY119" fmla="*/ 73242 h 6486939"/>
                <a:gd name="connsiteX120" fmla="*/ 764675 w 3021495"/>
                <a:gd name="connsiteY120" fmla="*/ 86223 h 6486939"/>
                <a:gd name="connsiteX121" fmla="*/ 753079 w 3021495"/>
                <a:gd name="connsiteY121" fmla="*/ 99899 h 6486939"/>
                <a:gd name="connsiteX122" fmla="*/ 755365 w 3021495"/>
                <a:gd name="connsiteY122" fmla="*/ 89695 h 6486939"/>
                <a:gd name="connsiteX123" fmla="*/ 772692 w 3021495"/>
                <a:gd name="connsiteY123" fmla="*/ 72560 h 6486939"/>
                <a:gd name="connsiteX124" fmla="*/ 778179 w 3021495"/>
                <a:gd name="connsiteY124" fmla="*/ 63721 h 6486939"/>
                <a:gd name="connsiteX125" fmla="*/ 751562 w 3021495"/>
                <a:gd name="connsiteY125" fmla="*/ 87647 h 6486939"/>
                <a:gd name="connsiteX126" fmla="*/ 738601 w 3021495"/>
                <a:gd name="connsiteY126" fmla="*/ 121295 h 6486939"/>
                <a:gd name="connsiteX127" fmla="*/ 734997 w 3021495"/>
                <a:gd name="connsiteY127" fmla="*/ 121295 h 6486939"/>
                <a:gd name="connsiteX128" fmla="*/ 734997 w 3021495"/>
                <a:gd name="connsiteY128" fmla="*/ 124886 h 6486939"/>
                <a:gd name="connsiteX129" fmla="*/ 727370 w 3021495"/>
                <a:gd name="connsiteY129" fmla="*/ 127987 h 6486939"/>
                <a:gd name="connsiteX130" fmla="*/ 726290 w 3021495"/>
                <a:gd name="connsiteY130" fmla="*/ 133281 h 6486939"/>
                <a:gd name="connsiteX131" fmla="*/ 724316 w 3021495"/>
                <a:gd name="connsiteY131" fmla="*/ 134905 h 6486939"/>
                <a:gd name="connsiteX132" fmla="*/ 734029 w 3021495"/>
                <a:gd name="connsiteY132" fmla="*/ 132612 h 6486939"/>
                <a:gd name="connsiteX133" fmla="*/ 727470 w 3021495"/>
                <a:gd name="connsiteY133" fmla="*/ 140749 h 6486939"/>
                <a:gd name="connsiteX134" fmla="*/ 724322 w 3021495"/>
                <a:gd name="connsiteY134" fmla="*/ 149846 h 6486939"/>
                <a:gd name="connsiteX135" fmla="*/ 715933 w 3021495"/>
                <a:gd name="connsiteY135" fmla="*/ 155797 h 6486939"/>
                <a:gd name="connsiteX136" fmla="*/ 711845 w 3021495"/>
                <a:gd name="connsiteY136" fmla="*/ 169539 h 6486939"/>
                <a:gd name="connsiteX137" fmla="*/ 705107 w 3021495"/>
                <a:gd name="connsiteY137" fmla="*/ 181194 h 6486939"/>
                <a:gd name="connsiteX138" fmla="*/ 691848 w 3021495"/>
                <a:gd name="connsiteY138" fmla="*/ 187867 h 6486939"/>
                <a:gd name="connsiteX139" fmla="*/ 695426 w 3021495"/>
                <a:gd name="connsiteY139" fmla="*/ 193247 h 6486939"/>
                <a:gd name="connsiteX140" fmla="*/ 691920 w 3021495"/>
                <a:gd name="connsiteY140" fmla="*/ 190895 h 6486939"/>
                <a:gd name="connsiteX141" fmla="*/ 697327 w 3021495"/>
                <a:gd name="connsiteY141" fmla="*/ 192154 h 6486939"/>
                <a:gd name="connsiteX142" fmla="*/ 694385 w 3021495"/>
                <a:gd name="connsiteY142" fmla="*/ 201066 h 6486939"/>
                <a:gd name="connsiteX143" fmla="*/ 673838 w 3021495"/>
                <a:gd name="connsiteY143" fmla="*/ 229220 h 6486939"/>
                <a:gd name="connsiteX144" fmla="*/ 706213 w 3021495"/>
                <a:gd name="connsiteY144" fmla="*/ 207639 h 6486939"/>
                <a:gd name="connsiteX145" fmla="*/ 684625 w 3021495"/>
                <a:gd name="connsiteY145" fmla="*/ 250815 h 6486939"/>
                <a:gd name="connsiteX146" fmla="*/ 685374 w 3021495"/>
                <a:gd name="connsiteY146" fmla="*/ 271018 h 6486939"/>
                <a:gd name="connsiteX147" fmla="*/ 684625 w 3021495"/>
                <a:gd name="connsiteY147" fmla="*/ 279598 h 6486939"/>
                <a:gd name="connsiteX148" fmla="*/ 685321 w 3021495"/>
                <a:gd name="connsiteY148" fmla="*/ 277809 h 6486939"/>
                <a:gd name="connsiteX149" fmla="*/ 686229 w 3021495"/>
                <a:gd name="connsiteY149" fmla="*/ 279645 h 6486939"/>
                <a:gd name="connsiteX150" fmla="*/ 688223 w 3021495"/>
                <a:gd name="connsiteY150" fmla="*/ 448696 h 6486939"/>
                <a:gd name="connsiteX151" fmla="*/ 691828 w 3021495"/>
                <a:gd name="connsiteY151" fmla="*/ 473882 h 6486939"/>
                <a:gd name="connsiteX152" fmla="*/ 691496 w 3021495"/>
                <a:gd name="connsiteY152" fmla="*/ 495463 h 6486939"/>
                <a:gd name="connsiteX153" fmla="*/ 694014 w 3021495"/>
                <a:gd name="connsiteY153" fmla="*/ 534961 h 6486939"/>
                <a:gd name="connsiteX154" fmla="*/ 720611 w 3021495"/>
                <a:gd name="connsiteY154" fmla="*/ 608908 h 6486939"/>
                <a:gd name="connsiteX155" fmla="*/ 742193 w 3021495"/>
                <a:gd name="connsiteY155" fmla="*/ 639388 h 6486939"/>
                <a:gd name="connsiteX156" fmla="*/ 747885 w 3021495"/>
                <a:gd name="connsiteY156" fmla="*/ 657928 h 6486939"/>
                <a:gd name="connsiteX157" fmla="*/ 752662 w 3021495"/>
                <a:gd name="connsiteY157" fmla="*/ 671492 h 6486939"/>
                <a:gd name="connsiteX158" fmla="*/ 759586 w 3021495"/>
                <a:gd name="connsiteY158" fmla="*/ 666694 h 6486939"/>
                <a:gd name="connsiteX159" fmla="*/ 762051 w 3021495"/>
                <a:gd name="connsiteY159" fmla="*/ 705921 h 6486939"/>
                <a:gd name="connsiteX160" fmla="*/ 750701 w 3021495"/>
                <a:gd name="connsiteY160" fmla="*/ 793014 h 6486939"/>
                <a:gd name="connsiteX161" fmla="*/ 747049 w 3021495"/>
                <a:gd name="connsiteY161" fmla="*/ 818757 h 6486939"/>
                <a:gd name="connsiteX162" fmla="*/ 745797 w 3021495"/>
                <a:gd name="connsiteY162" fmla="*/ 830074 h 6486939"/>
                <a:gd name="connsiteX163" fmla="*/ 736024 w 3021495"/>
                <a:gd name="connsiteY163" fmla="*/ 833380 h 6486939"/>
                <a:gd name="connsiteX164" fmla="*/ 699242 w 3021495"/>
                <a:gd name="connsiteY164" fmla="*/ 846500 h 6486939"/>
                <a:gd name="connsiteX165" fmla="*/ 659446 w 3021495"/>
                <a:gd name="connsiteY165" fmla="*/ 909236 h 6486939"/>
                <a:gd name="connsiteX166" fmla="*/ 641562 w 3021495"/>
                <a:gd name="connsiteY166" fmla="*/ 954214 h 6486939"/>
                <a:gd name="connsiteX167" fmla="*/ 634260 w 3021495"/>
                <a:gd name="connsiteY167" fmla="*/ 973993 h 6486939"/>
                <a:gd name="connsiteX168" fmla="*/ 127219 w 3021495"/>
                <a:gd name="connsiteY168" fmla="*/ 1409890 h 6486939"/>
                <a:gd name="connsiteX169" fmla="*/ 98170 w 3021495"/>
                <a:gd name="connsiteY169" fmla="*/ 1585640 h 6486939"/>
                <a:gd name="connsiteX170" fmla="*/ 119480 w 3021495"/>
                <a:gd name="connsiteY170" fmla="*/ 1658944 h 6486939"/>
                <a:gd name="connsiteX171" fmla="*/ 103511 w 3021495"/>
                <a:gd name="connsiteY171" fmla="*/ 1742526 h 6486939"/>
                <a:gd name="connsiteX172" fmla="*/ 93943 w 3021495"/>
                <a:gd name="connsiteY172" fmla="*/ 1832687 h 6486939"/>
                <a:gd name="connsiteX173" fmla="*/ 79220 w 3021495"/>
                <a:gd name="connsiteY173" fmla="*/ 1923955 h 6486939"/>
                <a:gd name="connsiteX174" fmla="*/ 5603 w 3021495"/>
                <a:gd name="connsiteY174" fmla="*/ 2326629 h 6486939"/>
                <a:gd name="connsiteX175" fmla="*/ 31843 w 3021495"/>
                <a:gd name="connsiteY175" fmla="*/ 2375562 h 6486939"/>
                <a:gd name="connsiteX176" fmla="*/ 151523 w 3021495"/>
                <a:gd name="connsiteY176" fmla="*/ 2445454 h 6486939"/>
                <a:gd name="connsiteX177" fmla="*/ 226729 w 3021495"/>
                <a:gd name="connsiteY177" fmla="*/ 2470382 h 6486939"/>
                <a:gd name="connsiteX178" fmla="*/ 265691 w 3021495"/>
                <a:gd name="connsiteY178" fmla="*/ 2480016 h 6486939"/>
                <a:gd name="connsiteX179" fmla="*/ 281454 w 3021495"/>
                <a:gd name="connsiteY179" fmla="*/ 2490121 h 6486939"/>
                <a:gd name="connsiteX180" fmla="*/ 323066 w 3021495"/>
                <a:gd name="connsiteY180" fmla="*/ 2497025 h 6486939"/>
                <a:gd name="connsiteX181" fmla="*/ 447915 w 3021495"/>
                <a:gd name="connsiteY181" fmla="*/ 2507223 h 6486939"/>
                <a:gd name="connsiteX182" fmla="*/ 495430 w 3021495"/>
                <a:gd name="connsiteY182" fmla="*/ 2498622 h 6486939"/>
                <a:gd name="connsiteX183" fmla="*/ 504786 w 3021495"/>
                <a:gd name="connsiteY183" fmla="*/ 2490479 h 6486939"/>
                <a:gd name="connsiteX184" fmla="*/ 510061 w 3021495"/>
                <a:gd name="connsiteY184" fmla="*/ 2474159 h 6486939"/>
                <a:gd name="connsiteX185" fmla="*/ 517926 w 3021495"/>
                <a:gd name="connsiteY185" fmla="*/ 2482746 h 6486939"/>
                <a:gd name="connsiteX186" fmla="*/ 521007 w 3021495"/>
                <a:gd name="connsiteY186" fmla="*/ 2494885 h 6486939"/>
                <a:gd name="connsiteX187" fmla="*/ 539627 w 3021495"/>
                <a:gd name="connsiteY187" fmla="*/ 2582621 h 6486939"/>
                <a:gd name="connsiteX188" fmla="*/ 543715 w 3021495"/>
                <a:gd name="connsiteY188" fmla="*/ 2601552 h 6486939"/>
                <a:gd name="connsiteX189" fmla="*/ 541521 w 3021495"/>
                <a:gd name="connsiteY189" fmla="*/ 2638969 h 6486939"/>
                <a:gd name="connsiteX190" fmla="*/ 531569 w 3021495"/>
                <a:gd name="connsiteY190" fmla="*/ 2734902 h 6486939"/>
                <a:gd name="connsiteX191" fmla="*/ 521159 w 3021495"/>
                <a:gd name="connsiteY191" fmla="*/ 2925634 h 6486939"/>
                <a:gd name="connsiteX192" fmla="*/ 555105 w 3021495"/>
                <a:gd name="connsiteY192" fmla="*/ 3103955 h 6486939"/>
                <a:gd name="connsiteX193" fmla="*/ 634095 w 3021495"/>
                <a:gd name="connsiteY193" fmla="*/ 3356422 h 6486939"/>
                <a:gd name="connsiteX194" fmla="*/ 704610 w 3021495"/>
                <a:gd name="connsiteY194" fmla="*/ 3723706 h 6486939"/>
                <a:gd name="connsiteX195" fmla="*/ 790060 w 3021495"/>
                <a:gd name="connsiteY195" fmla="*/ 3715238 h 6486939"/>
                <a:gd name="connsiteX196" fmla="*/ 799767 w 3021495"/>
                <a:gd name="connsiteY196" fmla="*/ 3715589 h 6486939"/>
                <a:gd name="connsiteX197" fmla="*/ 808646 w 3021495"/>
                <a:gd name="connsiteY197" fmla="*/ 3748872 h 6486939"/>
                <a:gd name="connsiteX198" fmla="*/ 874535 w 3021495"/>
                <a:gd name="connsiteY198" fmla="*/ 3923973 h 6486939"/>
                <a:gd name="connsiteX199" fmla="*/ 937616 w 3021495"/>
                <a:gd name="connsiteY199" fmla="*/ 4080362 h 6486939"/>
                <a:gd name="connsiteX200" fmla="*/ 967791 w 3021495"/>
                <a:gd name="connsiteY200" fmla="*/ 4158159 h 6486939"/>
                <a:gd name="connsiteX201" fmla="*/ 1006501 w 3021495"/>
                <a:gd name="connsiteY201" fmla="*/ 4246730 h 6486939"/>
                <a:gd name="connsiteX202" fmla="*/ 1043368 w 3021495"/>
                <a:gd name="connsiteY202" fmla="*/ 4348738 h 6486939"/>
                <a:gd name="connsiteX203" fmla="*/ 1040240 w 3021495"/>
                <a:gd name="connsiteY203" fmla="*/ 4358101 h 6486939"/>
                <a:gd name="connsiteX204" fmla="*/ 1006388 w 3021495"/>
                <a:gd name="connsiteY204" fmla="*/ 4410652 h 6486939"/>
                <a:gd name="connsiteX205" fmla="*/ 931440 w 3021495"/>
                <a:gd name="connsiteY205" fmla="*/ 4574211 h 6486939"/>
                <a:gd name="connsiteX206" fmla="*/ 839848 w 3021495"/>
                <a:gd name="connsiteY206" fmla="*/ 4739074 h 6486939"/>
                <a:gd name="connsiteX207" fmla="*/ 731399 w 3021495"/>
                <a:gd name="connsiteY207" fmla="*/ 4928097 h 6486939"/>
                <a:gd name="connsiteX208" fmla="*/ 705902 w 3021495"/>
                <a:gd name="connsiteY208" fmla="*/ 4954880 h 6486939"/>
                <a:gd name="connsiteX209" fmla="*/ 684923 w 3021495"/>
                <a:gd name="connsiteY209" fmla="*/ 5022976 h 6486939"/>
                <a:gd name="connsiteX210" fmla="*/ 687163 w 3021495"/>
                <a:gd name="connsiteY210" fmla="*/ 5062825 h 6486939"/>
                <a:gd name="connsiteX211" fmla="*/ 675229 w 3021495"/>
                <a:gd name="connsiteY211" fmla="*/ 5093292 h 6486939"/>
                <a:gd name="connsiteX212" fmla="*/ 666953 w 3021495"/>
                <a:gd name="connsiteY212" fmla="*/ 5128331 h 6486939"/>
                <a:gd name="connsiteX213" fmla="*/ 671598 w 3021495"/>
                <a:gd name="connsiteY213" fmla="*/ 5164403 h 6486939"/>
                <a:gd name="connsiteX214" fmla="*/ 688767 w 3021495"/>
                <a:gd name="connsiteY214" fmla="*/ 5224349 h 6486939"/>
                <a:gd name="connsiteX215" fmla="*/ 710222 w 3021495"/>
                <a:gd name="connsiteY215" fmla="*/ 5254862 h 6486939"/>
                <a:gd name="connsiteX216" fmla="*/ 734341 w 3021495"/>
                <a:gd name="connsiteY216" fmla="*/ 5275397 h 6486939"/>
                <a:gd name="connsiteX217" fmla="*/ 734414 w 3021495"/>
                <a:gd name="connsiteY217" fmla="*/ 5353068 h 6486939"/>
                <a:gd name="connsiteX218" fmla="*/ 768233 w 3021495"/>
                <a:gd name="connsiteY218" fmla="*/ 5410827 h 6486939"/>
                <a:gd name="connsiteX219" fmla="*/ 915392 w 3021495"/>
                <a:gd name="connsiteY219" fmla="*/ 5480308 h 6486939"/>
                <a:gd name="connsiteX220" fmla="*/ 928750 w 3021495"/>
                <a:gd name="connsiteY220" fmla="*/ 5464472 h 6486939"/>
                <a:gd name="connsiteX221" fmla="*/ 931619 w 3021495"/>
                <a:gd name="connsiteY221" fmla="*/ 5455162 h 6486939"/>
                <a:gd name="connsiteX222" fmla="*/ 994043 w 3021495"/>
                <a:gd name="connsiteY222" fmla="*/ 5478572 h 6486939"/>
                <a:gd name="connsiteX223" fmla="*/ 1019799 w 3021495"/>
                <a:gd name="connsiteY223" fmla="*/ 5502632 h 6486939"/>
                <a:gd name="connsiteX224" fmla="*/ 1054447 w 3021495"/>
                <a:gd name="connsiteY224" fmla="*/ 5527910 h 6486939"/>
                <a:gd name="connsiteX225" fmla="*/ 1087756 w 3021495"/>
                <a:gd name="connsiteY225" fmla="*/ 5557356 h 6486939"/>
                <a:gd name="connsiteX226" fmla="*/ 1108098 w 3021495"/>
                <a:gd name="connsiteY226" fmla="*/ 5591335 h 6486939"/>
                <a:gd name="connsiteX227" fmla="*/ 1111054 w 3021495"/>
                <a:gd name="connsiteY227" fmla="*/ 5613201 h 6486939"/>
                <a:gd name="connsiteX228" fmla="*/ 1120847 w 3021495"/>
                <a:gd name="connsiteY228" fmla="*/ 5630860 h 6486939"/>
                <a:gd name="connsiteX229" fmla="*/ 1146841 w 3021495"/>
                <a:gd name="connsiteY229" fmla="*/ 5670384 h 6486939"/>
                <a:gd name="connsiteX230" fmla="*/ 1266018 w 3021495"/>
                <a:gd name="connsiteY230" fmla="*/ 5748990 h 6486939"/>
                <a:gd name="connsiteX231" fmla="*/ 1340707 w 3021495"/>
                <a:gd name="connsiteY231" fmla="*/ 5769590 h 6486939"/>
                <a:gd name="connsiteX232" fmla="*/ 1416675 w 3021495"/>
                <a:gd name="connsiteY232" fmla="*/ 5771611 h 6486939"/>
                <a:gd name="connsiteX233" fmla="*/ 1467225 w 3021495"/>
                <a:gd name="connsiteY233" fmla="*/ 5738176 h 6486939"/>
                <a:gd name="connsiteX234" fmla="*/ 1485958 w 3021495"/>
                <a:gd name="connsiteY234" fmla="*/ 5662652 h 6486939"/>
                <a:gd name="connsiteX235" fmla="*/ 1462965 w 3021495"/>
                <a:gd name="connsiteY235" fmla="*/ 5578964 h 6486939"/>
                <a:gd name="connsiteX236" fmla="*/ 1426230 w 3021495"/>
                <a:gd name="connsiteY236" fmla="*/ 5493342 h 6486939"/>
                <a:gd name="connsiteX237" fmla="*/ 1407472 w 3021495"/>
                <a:gd name="connsiteY237" fmla="*/ 5454778 h 6486939"/>
                <a:gd name="connsiteX238" fmla="*/ 1400620 w 3021495"/>
                <a:gd name="connsiteY238" fmla="*/ 5438988 h 6486939"/>
                <a:gd name="connsiteX239" fmla="*/ 1392106 w 3021495"/>
                <a:gd name="connsiteY239" fmla="*/ 5432886 h 6486939"/>
                <a:gd name="connsiteX240" fmla="*/ 1373042 w 3021495"/>
                <a:gd name="connsiteY240" fmla="*/ 5396382 h 6486939"/>
                <a:gd name="connsiteX241" fmla="*/ 1346823 w 3021495"/>
                <a:gd name="connsiteY241" fmla="*/ 5368056 h 6486939"/>
                <a:gd name="connsiteX242" fmla="*/ 1315614 w 3021495"/>
                <a:gd name="connsiteY242" fmla="*/ 5339637 h 6486939"/>
                <a:gd name="connsiteX243" fmla="*/ 1282239 w 3021495"/>
                <a:gd name="connsiteY243" fmla="*/ 5315067 h 6486939"/>
                <a:gd name="connsiteX244" fmla="*/ 1198273 w 3021495"/>
                <a:gd name="connsiteY244" fmla="*/ 5275118 h 6486939"/>
                <a:gd name="connsiteX245" fmla="*/ 1167050 w 3021495"/>
                <a:gd name="connsiteY245" fmla="*/ 5257128 h 6486939"/>
                <a:gd name="connsiteX246" fmla="*/ 1159550 w 3021495"/>
                <a:gd name="connsiteY246" fmla="*/ 5244691 h 6486939"/>
                <a:gd name="connsiteX247" fmla="*/ 1165971 w 3021495"/>
                <a:gd name="connsiteY247" fmla="*/ 5226450 h 6486939"/>
                <a:gd name="connsiteX248" fmla="*/ 1184736 w 3021495"/>
                <a:gd name="connsiteY248" fmla="*/ 5142411 h 6486939"/>
                <a:gd name="connsiteX249" fmla="*/ 1195649 w 3021495"/>
                <a:gd name="connsiteY249" fmla="*/ 5123494 h 6486939"/>
                <a:gd name="connsiteX250" fmla="*/ 1278289 w 3021495"/>
                <a:gd name="connsiteY250" fmla="*/ 5014435 h 6486939"/>
                <a:gd name="connsiteX251" fmla="*/ 1440390 w 3021495"/>
                <a:gd name="connsiteY251" fmla="*/ 5417467 h 6486939"/>
                <a:gd name="connsiteX252" fmla="*/ 1464562 w 3021495"/>
                <a:gd name="connsiteY252" fmla="*/ 5489439 h 6486939"/>
                <a:gd name="connsiteX253" fmla="*/ 1473123 w 3021495"/>
                <a:gd name="connsiteY253" fmla="*/ 5552824 h 6486939"/>
                <a:gd name="connsiteX254" fmla="*/ 1532062 w 3021495"/>
                <a:gd name="connsiteY254" fmla="*/ 5649446 h 6486939"/>
                <a:gd name="connsiteX255" fmla="*/ 1540928 w 3021495"/>
                <a:gd name="connsiteY255" fmla="*/ 5737083 h 6486939"/>
                <a:gd name="connsiteX256" fmla="*/ 1575834 w 3021495"/>
                <a:gd name="connsiteY256" fmla="*/ 5767205 h 6486939"/>
                <a:gd name="connsiteX257" fmla="*/ 1615650 w 3021495"/>
                <a:gd name="connsiteY257" fmla="*/ 5808969 h 6486939"/>
                <a:gd name="connsiteX258" fmla="*/ 1684329 w 3021495"/>
                <a:gd name="connsiteY258" fmla="*/ 5883062 h 6486939"/>
                <a:gd name="connsiteX259" fmla="*/ 1691724 w 3021495"/>
                <a:gd name="connsiteY259" fmla="*/ 5898726 h 6486939"/>
                <a:gd name="connsiteX260" fmla="*/ 1700736 w 3021495"/>
                <a:gd name="connsiteY260" fmla="*/ 5933718 h 6486939"/>
                <a:gd name="connsiteX261" fmla="*/ 1704579 w 3021495"/>
                <a:gd name="connsiteY261" fmla="*/ 5978703 h 6486939"/>
                <a:gd name="connsiteX262" fmla="*/ 1716506 w 3021495"/>
                <a:gd name="connsiteY262" fmla="*/ 6017658 h 6486939"/>
                <a:gd name="connsiteX263" fmla="*/ 1739631 w 3021495"/>
                <a:gd name="connsiteY263" fmla="*/ 6056539 h 6486939"/>
                <a:gd name="connsiteX264" fmla="*/ 1778327 w 3021495"/>
                <a:gd name="connsiteY264" fmla="*/ 6179453 h 6486939"/>
                <a:gd name="connsiteX265" fmla="*/ 1801121 w 3021495"/>
                <a:gd name="connsiteY265" fmla="*/ 6252692 h 6486939"/>
                <a:gd name="connsiteX266" fmla="*/ 1823517 w 3021495"/>
                <a:gd name="connsiteY266" fmla="*/ 6321457 h 6486939"/>
                <a:gd name="connsiteX267" fmla="*/ 1867581 w 3021495"/>
                <a:gd name="connsiteY267" fmla="*/ 6377083 h 6486939"/>
                <a:gd name="connsiteX268" fmla="*/ 1997716 w 3021495"/>
                <a:gd name="connsiteY268" fmla="*/ 6454045 h 6486939"/>
                <a:gd name="connsiteX269" fmla="*/ 2081007 w 3021495"/>
                <a:gd name="connsiteY269" fmla="*/ 6479502 h 6486939"/>
                <a:gd name="connsiteX270" fmla="*/ 2170260 w 3021495"/>
                <a:gd name="connsiteY270" fmla="*/ 6486433 h 6486939"/>
                <a:gd name="connsiteX271" fmla="*/ 2236985 w 3021495"/>
                <a:gd name="connsiteY271" fmla="*/ 6465495 h 6486939"/>
                <a:gd name="connsiteX272" fmla="*/ 2279127 w 3021495"/>
                <a:gd name="connsiteY272" fmla="*/ 6420126 h 6486939"/>
                <a:gd name="connsiteX273" fmla="*/ 2285886 w 3021495"/>
                <a:gd name="connsiteY273" fmla="*/ 6345152 h 6486939"/>
                <a:gd name="connsiteX274" fmla="*/ 2274025 w 3021495"/>
                <a:gd name="connsiteY274" fmla="*/ 6273789 h 6486939"/>
                <a:gd name="connsiteX275" fmla="*/ 2241623 w 3021495"/>
                <a:gd name="connsiteY275" fmla="*/ 6193308 h 6486939"/>
                <a:gd name="connsiteX276" fmla="*/ 2214920 w 3021495"/>
                <a:gd name="connsiteY276" fmla="*/ 6143328 h 6486939"/>
                <a:gd name="connsiteX277" fmla="*/ 2202927 w 3021495"/>
                <a:gd name="connsiteY277" fmla="*/ 6129791 h 6486939"/>
                <a:gd name="connsiteX278" fmla="*/ 2179934 w 3021495"/>
                <a:gd name="connsiteY278" fmla="*/ 6098893 h 6486939"/>
                <a:gd name="connsiteX279" fmla="*/ 2165092 w 3021495"/>
                <a:gd name="connsiteY279" fmla="*/ 6066147 h 6486939"/>
                <a:gd name="connsiteX280" fmla="*/ 2147135 w 3021495"/>
                <a:gd name="connsiteY280" fmla="*/ 6038410 h 6486939"/>
                <a:gd name="connsiteX281" fmla="*/ 2124673 w 3021495"/>
                <a:gd name="connsiteY281" fmla="*/ 6001205 h 6486939"/>
                <a:gd name="connsiteX282" fmla="*/ 2083922 w 3021495"/>
                <a:gd name="connsiteY282" fmla="*/ 5918412 h 6486939"/>
                <a:gd name="connsiteX283" fmla="*/ 2042575 w 3021495"/>
                <a:gd name="connsiteY283" fmla="*/ 5839383 h 6486939"/>
                <a:gd name="connsiteX284" fmla="*/ 2026805 w 3021495"/>
                <a:gd name="connsiteY284" fmla="*/ 5800806 h 6486939"/>
                <a:gd name="connsiteX285" fmla="*/ 2024089 w 3021495"/>
                <a:gd name="connsiteY285" fmla="*/ 5762295 h 6486939"/>
                <a:gd name="connsiteX286" fmla="*/ 2010638 w 3021495"/>
                <a:gd name="connsiteY286" fmla="*/ 5682358 h 6486939"/>
                <a:gd name="connsiteX287" fmla="*/ 1974393 w 3021495"/>
                <a:gd name="connsiteY287" fmla="*/ 5633212 h 6486939"/>
                <a:gd name="connsiteX288" fmla="*/ 1956370 w 3021495"/>
                <a:gd name="connsiteY288" fmla="*/ 5598292 h 6486939"/>
                <a:gd name="connsiteX289" fmla="*/ 1960544 w 3021495"/>
                <a:gd name="connsiteY289" fmla="*/ 5564566 h 6486939"/>
                <a:gd name="connsiteX290" fmla="*/ 1933510 w 3021495"/>
                <a:gd name="connsiteY290" fmla="*/ 5496960 h 6486939"/>
                <a:gd name="connsiteX291" fmla="*/ 1903295 w 3021495"/>
                <a:gd name="connsiteY291" fmla="*/ 5414611 h 6486939"/>
                <a:gd name="connsiteX292" fmla="*/ 1841209 w 3021495"/>
                <a:gd name="connsiteY292" fmla="*/ 5251795 h 6486939"/>
                <a:gd name="connsiteX293" fmla="*/ 1768918 w 3021495"/>
                <a:gd name="connsiteY293" fmla="*/ 5076183 h 6486939"/>
                <a:gd name="connsiteX294" fmla="*/ 1649317 w 3021495"/>
                <a:gd name="connsiteY294" fmla="*/ 4718904 h 6486939"/>
                <a:gd name="connsiteX295" fmla="*/ 1613868 w 3021495"/>
                <a:gd name="connsiteY295" fmla="*/ 4599701 h 6486939"/>
                <a:gd name="connsiteX296" fmla="*/ 1583361 w 3021495"/>
                <a:gd name="connsiteY296" fmla="*/ 4489384 h 6486939"/>
                <a:gd name="connsiteX297" fmla="*/ 1581751 w 3021495"/>
                <a:gd name="connsiteY297" fmla="*/ 4455981 h 6486939"/>
                <a:gd name="connsiteX298" fmla="*/ 1591226 w 3021495"/>
                <a:gd name="connsiteY298" fmla="*/ 4418312 h 6486939"/>
                <a:gd name="connsiteX299" fmla="*/ 1602935 w 3021495"/>
                <a:gd name="connsiteY299" fmla="*/ 4232503 h 6486939"/>
                <a:gd name="connsiteX300" fmla="*/ 1627988 w 3021495"/>
                <a:gd name="connsiteY300" fmla="*/ 4038617 h 6486939"/>
                <a:gd name="connsiteX301" fmla="*/ 1662642 w 3021495"/>
                <a:gd name="connsiteY301" fmla="*/ 3845381 h 6486939"/>
                <a:gd name="connsiteX302" fmla="*/ 1689273 w 3021495"/>
                <a:gd name="connsiteY302" fmla="*/ 3652005 h 6486939"/>
                <a:gd name="connsiteX303" fmla="*/ 1722071 w 3021495"/>
                <a:gd name="connsiteY303" fmla="*/ 3461876 h 6486939"/>
                <a:gd name="connsiteX304" fmla="*/ 1726379 w 3021495"/>
                <a:gd name="connsiteY304" fmla="*/ 3372199 h 6486939"/>
                <a:gd name="connsiteX305" fmla="*/ 1729228 w 3021495"/>
                <a:gd name="connsiteY305" fmla="*/ 3290817 h 6486939"/>
                <a:gd name="connsiteX306" fmla="*/ 1714849 w 3021495"/>
                <a:gd name="connsiteY306" fmla="*/ 3107434 h 6486939"/>
                <a:gd name="connsiteX307" fmla="*/ 1713524 w 3021495"/>
                <a:gd name="connsiteY307" fmla="*/ 3057744 h 6486939"/>
                <a:gd name="connsiteX308" fmla="*/ 1727505 w 3021495"/>
                <a:gd name="connsiteY308" fmla="*/ 3024005 h 6486939"/>
                <a:gd name="connsiteX309" fmla="*/ 1740823 w 3021495"/>
                <a:gd name="connsiteY309" fmla="*/ 2942649 h 6486939"/>
                <a:gd name="connsiteX310" fmla="*/ 1749967 w 3021495"/>
                <a:gd name="connsiteY310" fmla="*/ 2764984 h 6486939"/>
                <a:gd name="connsiteX311" fmla="*/ 1750299 w 3021495"/>
                <a:gd name="connsiteY311" fmla="*/ 2668276 h 6486939"/>
                <a:gd name="connsiteX312" fmla="*/ 1757521 w 3021495"/>
                <a:gd name="connsiteY312" fmla="*/ 2573278 h 6486939"/>
                <a:gd name="connsiteX313" fmla="*/ 1756527 w 3021495"/>
                <a:gd name="connsiteY313" fmla="*/ 2376762 h 6486939"/>
                <a:gd name="connsiteX314" fmla="*/ 1753347 w 3021495"/>
                <a:gd name="connsiteY314" fmla="*/ 2188382 h 6486939"/>
                <a:gd name="connsiteX315" fmla="*/ 1746522 w 3021495"/>
                <a:gd name="connsiteY315" fmla="*/ 1995159 h 6486939"/>
                <a:gd name="connsiteX316" fmla="*/ 1735258 w 3021495"/>
                <a:gd name="connsiteY316" fmla="*/ 1808707 h 6486939"/>
                <a:gd name="connsiteX317" fmla="*/ 1800856 w 3021495"/>
                <a:gd name="connsiteY317" fmla="*/ 1832846 h 6486939"/>
                <a:gd name="connsiteX318" fmla="*/ 1858105 w 3021495"/>
                <a:gd name="connsiteY318" fmla="*/ 1868256 h 6486939"/>
                <a:gd name="connsiteX319" fmla="*/ 1911975 w 3021495"/>
                <a:gd name="connsiteY319" fmla="*/ 1905846 h 6486939"/>
                <a:gd name="connsiteX320" fmla="*/ 1935299 w 3021495"/>
                <a:gd name="connsiteY320" fmla="*/ 1923517 h 6486939"/>
                <a:gd name="connsiteX321" fmla="*/ 1945768 w 3021495"/>
                <a:gd name="connsiteY321" fmla="*/ 1932151 h 6486939"/>
                <a:gd name="connsiteX322" fmla="*/ 1954713 w 3021495"/>
                <a:gd name="connsiteY322" fmla="*/ 1934636 h 6486939"/>
                <a:gd name="connsiteX323" fmla="*/ 1972007 w 3021495"/>
                <a:gd name="connsiteY323" fmla="*/ 1951374 h 6486939"/>
                <a:gd name="connsiteX324" fmla="*/ 1989103 w 3021495"/>
                <a:gd name="connsiteY324" fmla="*/ 1965388 h 6486939"/>
                <a:gd name="connsiteX325" fmla="*/ 2020643 w 3021495"/>
                <a:gd name="connsiteY325" fmla="*/ 1992071 h 6486939"/>
                <a:gd name="connsiteX326" fmla="*/ 2089555 w 3021495"/>
                <a:gd name="connsiteY326" fmla="*/ 2047299 h 6486939"/>
                <a:gd name="connsiteX327" fmla="*/ 2242750 w 3021495"/>
                <a:gd name="connsiteY327" fmla="*/ 2124242 h 6486939"/>
                <a:gd name="connsiteX328" fmla="*/ 2326305 w 3021495"/>
                <a:gd name="connsiteY328" fmla="*/ 2137441 h 6486939"/>
                <a:gd name="connsiteX329" fmla="*/ 2412841 w 3021495"/>
                <a:gd name="connsiteY329" fmla="*/ 2118954 h 6486939"/>
                <a:gd name="connsiteX330" fmla="*/ 2504082 w 3021495"/>
                <a:gd name="connsiteY330" fmla="*/ 2102707 h 6486939"/>
                <a:gd name="connsiteX331" fmla="*/ 2599034 w 3021495"/>
                <a:gd name="connsiteY331" fmla="*/ 2085214 h 6486939"/>
                <a:gd name="connsiteX332" fmla="*/ 2789402 w 3021495"/>
                <a:gd name="connsiteY332" fmla="*/ 2060558 h 6486939"/>
                <a:gd name="connsiteX333" fmla="*/ 2853542 w 3021495"/>
                <a:gd name="connsiteY333" fmla="*/ 2033279 h 6486939"/>
                <a:gd name="connsiteX334" fmla="*/ 2943326 w 3021495"/>
                <a:gd name="connsiteY334" fmla="*/ 1982496 h 6486939"/>
                <a:gd name="connsiteX335" fmla="*/ 2964927 w 3021495"/>
                <a:gd name="connsiteY335" fmla="*/ 1957211 h 6486939"/>
                <a:gd name="connsiteX336" fmla="*/ 2961481 w 3021495"/>
                <a:gd name="connsiteY336" fmla="*/ 1930925 h 6486939"/>
                <a:gd name="connsiteX337" fmla="*/ 2958499 w 3021495"/>
                <a:gd name="connsiteY337" fmla="*/ 1895052 h 6486939"/>
                <a:gd name="connsiteX338" fmla="*/ 2985468 w 3021495"/>
                <a:gd name="connsiteY338" fmla="*/ 1898511 h 6486939"/>
                <a:gd name="connsiteX339" fmla="*/ 3018068 w 3021495"/>
                <a:gd name="connsiteY339" fmla="*/ 1886014 h 6486939"/>
                <a:gd name="connsiteX340" fmla="*/ 3018267 w 3021495"/>
                <a:gd name="connsiteY340" fmla="*/ 1846986 h 648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3021495" h="6486939">
                  <a:moveTo>
                    <a:pt x="3018267" y="1846986"/>
                  </a:moveTo>
                  <a:cubicBezTo>
                    <a:pt x="3014291" y="1831786"/>
                    <a:pt x="3003358" y="1821032"/>
                    <a:pt x="2990371" y="1812948"/>
                  </a:cubicBezTo>
                  <a:cubicBezTo>
                    <a:pt x="2985799" y="1810138"/>
                    <a:pt x="2981161" y="1807614"/>
                    <a:pt x="2976523" y="1805109"/>
                  </a:cubicBezTo>
                  <a:cubicBezTo>
                    <a:pt x="2975992" y="1799325"/>
                    <a:pt x="2973474" y="1794382"/>
                    <a:pt x="2970493" y="1789492"/>
                  </a:cubicBezTo>
                  <a:cubicBezTo>
                    <a:pt x="2969168" y="1787225"/>
                    <a:pt x="2954391" y="1769719"/>
                    <a:pt x="2951211" y="1765764"/>
                  </a:cubicBezTo>
                  <a:cubicBezTo>
                    <a:pt x="2942795" y="1755182"/>
                    <a:pt x="2928682" y="1751835"/>
                    <a:pt x="2920002" y="1741399"/>
                  </a:cubicBezTo>
                  <a:cubicBezTo>
                    <a:pt x="2911454" y="1731109"/>
                    <a:pt x="2904166" y="1727511"/>
                    <a:pt x="2891377" y="1723814"/>
                  </a:cubicBezTo>
                  <a:cubicBezTo>
                    <a:pt x="2883890" y="1721641"/>
                    <a:pt x="2877926" y="1718592"/>
                    <a:pt x="2872957" y="1712483"/>
                  </a:cubicBezTo>
                  <a:cubicBezTo>
                    <a:pt x="2868451" y="1706917"/>
                    <a:pt x="2863084" y="1705546"/>
                    <a:pt x="2856988" y="1702471"/>
                  </a:cubicBezTo>
                  <a:cubicBezTo>
                    <a:pt x="2846055" y="1696998"/>
                    <a:pt x="2840025" y="1684727"/>
                    <a:pt x="2828960" y="1679180"/>
                  </a:cubicBezTo>
                  <a:cubicBezTo>
                    <a:pt x="2804708" y="1666982"/>
                    <a:pt x="2776216" y="1664391"/>
                    <a:pt x="2749447" y="1665186"/>
                  </a:cubicBezTo>
                  <a:cubicBezTo>
                    <a:pt x="2690673" y="1666949"/>
                    <a:pt x="2636272" y="1692804"/>
                    <a:pt x="2577499" y="1693937"/>
                  </a:cubicBezTo>
                  <a:cubicBezTo>
                    <a:pt x="2548146" y="1694500"/>
                    <a:pt x="2518925" y="1691512"/>
                    <a:pt x="2489638" y="1689948"/>
                  </a:cubicBezTo>
                  <a:cubicBezTo>
                    <a:pt x="2465717" y="1688676"/>
                    <a:pt x="2435237" y="1685515"/>
                    <a:pt x="2412775" y="1695739"/>
                  </a:cubicBezTo>
                  <a:cubicBezTo>
                    <a:pt x="2406414" y="1698635"/>
                    <a:pt x="2400649" y="1703127"/>
                    <a:pt x="2393625" y="1704373"/>
                  </a:cubicBezTo>
                  <a:cubicBezTo>
                    <a:pt x="2386006" y="1705725"/>
                    <a:pt x="2378253" y="1706321"/>
                    <a:pt x="2370500" y="1706599"/>
                  </a:cubicBezTo>
                  <a:cubicBezTo>
                    <a:pt x="2355525" y="1707136"/>
                    <a:pt x="2315637" y="1710164"/>
                    <a:pt x="2310865" y="1711569"/>
                  </a:cubicBezTo>
                  <a:cubicBezTo>
                    <a:pt x="2307950" y="1709005"/>
                    <a:pt x="2305034" y="1706447"/>
                    <a:pt x="2302186" y="1703876"/>
                  </a:cubicBezTo>
                  <a:cubicBezTo>
                    <a:pt x="2296355" y="1698741"/>
                    <a:pt x="2290524" y="1693579"/>
                    <a:pt x="2284759" y="1688397"/>
                  </a:cubicBezTo>
                  <a:cubicBezTo>
                    <a:pt x="2273230" y="1678047"/>
                    <a:pt x="2157604" y="1567902"/>
                    <a:pt x="2111420" y="1522990"/>
                  </a:cubicBezTo>
                  <a:cubicBezTo>
                    <a:pt x="2090217" y="1502344"/>
                    <a:pt x="2067423" y="1483399"/>
                    <a:pt x="2046882" y="1462070"/>
                  </a:cubicBezTo>
                  <a:cubicBezTo>
                    <a:pt x="2036943" y="1451714"/>
                    <a:pt x="2030383" y="1438779"/>
                    <a:pt x="2020577" y="1428277"/>
                  </a:cubicBezTo>
                  <a:cubicBezTo>
                    <a:pt x="2010505" y="1417490"/>
                    <a:pt x="1999904" y="1407266"/>
                    <a:pt x="1989368" y="1396975"/>
                  </a:cubicBezTo>
                  <a:cubicBezTo>
                    <a:pt x="1971278" y="1379396"/>
                    <a:pt x="1947557" y="1363235"/>
                    <a:pt x="1933907" y="1341840"/>
                  </a:cubicBezTo>
                  <a:cubicBezTo>
                    <a:pt x="1926818" y="1330768"/>
                    <a:pt x="1925559" y="1322710"/>
                    <a:pt x="1925956" y="1309657"/>
                  </a:cubicBezTo>
                  <a:cubicBezTo>
                    <a:pt x="1926354" y="1296524"/>
                    <a:pt x="1916415" y="1285372"/>
                    <a:pt x="1908795" y="1275128"/>
                  </a:cubicBezTo>
                  <a:cubicBezTo>
                    <a:pt x="1892627" y="1253428"/>
                    <a:pt x="1775146" y="1171284"/>
                    <a:pt x="1769978" y="1168455"/>
                  </a:cubicBezTo>
                  <a:cubicBezTo>
                    <a:pt x="1758184" y="1162041"/>
                    <a:pt x="1746389" y="1155687"/>
                    <a:pt x="1734860" y="1148915"/>
                  </a:cubicBezTo>
                  <a:cubicBezTo>
                    <a:pt x="1709416" y="1134046"/>
                    <a:pt x="1684151" y="1118845"/>
                    <a:pt x="1658077" y="1105123"/>
                  </a:cubicBezTo>
                  <a:cubicBezTo>
                    <a:pt x="1631844" y="1091321"/>
                    <a:pt x="1604717" y="1078930"/>
                    <a:pt x="1576278" y="1070409"/>
                  </a:cubicBezTo>
                  <a:cubicBezTo>
                    <a:pt x="1545851" y="1061271"/>
                    <a:pt x="1514231" y="1056911"/>
                    <a:pt x="1483360" y="1049550"/>
                  </a:cubicBezTo>
                  <a:cubicBezTo>
                    <a:pt x="1459904" y="1043957"/>
                    <a:pt x="1435811" y="1039041"/>
                    <a:pt x="1413488" y="1029665"/>
                  </a:cubicBezTo>
                  <a:cubicBezTo>
                    <a:pt x="1401747" y="1024742"/>
                    <a:pt x="1392251" y="1017148"/>
                    <a:pt x="1381988" y="1009747"/>
                  </a:cubicBezTo>
                  <a:cubicBezTo>
                    <a:pt x="1369895" y="1001014"/>
                    <a:pt x="1290992" y="938589"/>
                    <a:pt x="1281066" y="930757"/>
                  </a:cubicBezTo>
                  <a:cubicBezTo>
                    <a:pt x="1271398" y="923117"/>
                    <a:pt x="1260187" y="916471"/>
                    <a:pt x="1253276" y="905976"/>
                  </a:cubicBezTo>
                  <a:cubicBezTo>
                    <a:pt x="1248704" y="899018"/>
                    <a:pt x="1250440" y="896441"/>
                    <a:pt x="1253925" y="889358"/>
                  </a:cubicBezTo>
                  <a:cubicBezTo>
                    <a:pt x="1256993" y="883129"/>
                    <a:pt x="1260101" y="876940"/>
                    <a:pt x="1263182" y="870725"/>
                  </a:cubicBezTo>
                  <a:cubicBezTo>
                    <a:pt x="1276699" y="843525"/>
                    <a:pt x="1289965" y="815993"/>
                    <a:pt x="1298817" y="786852"/>
                  </a:cubicBezTo>
                  <a:cubicBezTo>
                    <a:pt x="1307226" y="759195"/>
                    <a:pt x="1307047" y="729072"/>
                    <a:pt x="1319080" y="702535"/>
                  </a:cubicBezTo>
                  <a:cubicBezTo>
                    <a:pt x="1324990" y="689488"/>
                    <a:pt x="1332782" y="677270"/>
                    <a:pt x="1337520" y="663686"/>
                  </a:cubicBezTo>
                  <a:cubicBezTo>
                    <a:pt x="1341940" y="651011"/>
                    <a:pt x="1343450" y="637354"/>
                    <a:pt x="1343947" y="624003"/>
                  </a:cubicBezTo>
                  <a:cubicBezTo>
                    <a:pt x="1345094" y="593324"/>
                    <a:pt x="1340932" y="562711"/>
                    <a:pt x="1342529" y="532026"/>
                  </a:cubicBezTo>
                  <a:cubicBezTo>
                    <a:pt x="1342861" y="525758"/>
                    <a:pt x="1343874" y="523922"/>
                    <a:pt x="1347095" y="518800"/>
                  </a:cubicBezTo>
                  <a:cubicBezTo>
                    <a:pt x="1348758" y="516150"/>
                    <a:pt x="1350116" y="513314"/>
                    <a:pt x="1351143" y="510352"/>
                  </a:cubicBezTo>
                  <a:cubicBezTo>
                    <a:pt x="1353111" y="504654"/>
                    <a:pt x="1353754" y="498604"/>
                    <a:pt x="1353608" y="492601"/>
                  </a:cubicBezTo>
                  <a:cubicBezTo>
                    <a:pt x="1353290" y="479773"/>
                    <a:pt x="1349838" y="467256"/>
                    <a:pt x="1347936" y="454620"/>
                  </a:cubicBezTo>
                  <a:cubicBezTo>
                    <a:pt x="1343483" y="424882"/>
                    <a:pt x="1355139" y="395568"/>
                    <a:pt x="1350249" y="365943"/>
                  </a:cubicBezTo>
                  <a:cubicBezTo>
                    <a:pt x="1353091" y="367076"/>
                    <a:pt x="1353800" y="371761"/>
                    <a:pt x="1356060" y="372384"/>
                  </a:cubicBezTo>
                  <a:cubicBezTo>
                    <a:pt x="1360718" y="373669"/>
                    <a:pt x="1361844" y="366924"/>
                    <a:pt x="1360466" y="363955"/>
                  </a:cubicBezTo>
                  <a:cubicBezTo>
                    <a:pt x="1357398" y="357389"/>
                    <a:pt x="1351309" y="356812"/>
                    <a:pt x="1353833" y="347960"/>
                  </a:cubicBezTo>
                  <a:cubicBezTo>
                    <a:pt x="1359711" y="357448"/>
                    <a:pt x="1360904" y="350272"/>
                    <a:pt x="1361447" y="343037"/>
                  </a:cubicBezTo>
                  <a:cubicBezTo>
                    <a:pt x="1361831" y="337848"/>
                    <a:pt x="1361374" y="324397"/>
                    <a:pt x="1368225" y="322774"/>
                  </a:cubicBezTo>
                  <a:cubicBezTo>
                    <a:pt x="1367158" y="330845"/>
                    <a:pt x="1365946" y="338259"/>
                    <a:pt x="1367033" y="346356"/>
                  </a:cubicBezTo>
                  <a:cubicBezTo>
                    <a:pt x="1367437" y="349292"/>
                    <a:pt x="1367854" y="352220"/>
                    <a:pt x="1368225" y="355156"/>
                  </a:cubicBezTo>
                  <a:cubicBezTo>
                    <a:pt x="1367158" y="355209"/>
                    <a:pt x="1365389" y="355977"/>
                    <a:pt x="1366198" y="357409"/>
                  </a:cubicBezTo>
                  <a:cubicBezTo>
                    <a:pt x="1367211" y="359178"/>
                    <a:pt x="1370260" y="359005"/>
                    <a:pt x="1371823" y="358754"/>
                  </a:cubicBezTo>
                  <a:cubicBezTo>
                    <a:pt x="1372386" y="355911"/>
                    <a:pt x="1372552" y="353016"/>
                    <a:pt x="1372360" y="350127"/>
                  </a:cubicBezTo>
                  <a:cubicBezTo>
                    <a:pt x="1371870" y="343176"/>
                    <a:pt x="1366383" y="332806"/>
                    <a:pt x="1373433" y="327604"/>
                  </a:cubicBezTo>
                  <a:cubicBezTo>
                    <a:pt x="1382339" y="321051"/>
                    <a:pt x="1379430" y="339147"/>
                    <a:pt x="1382630" y="340757"/>
                  </a:cubicBezTo>
                  <a:cubicBezTo>
                    <a:pt x="1387136" y="336695"/>
                    <a:pt x="1390343" y="317838"/>
                    <a:pt x="1382630" y="315578"/>
                  </a:cubicBezTo>
                  <a:cubicBezTo>
                    <a:pt x="1382902" y="322423"/>
                    <a:pt x="1381060" y="321005"/>
                    <a:pt x="1377356" y="318600"/>
                  </a:cubicBezTo>
                  <a:cubicBezTo>
                    <a:pt x="1374063" y="316479"/>
                    <a:pt x="1375382" y="310178"/>
                    <a:pt x="1375448" y="307011"/>
                  </a:cubicBezTo>
                  <a:cubicBezTo>
                    <a:pt x="1375600" y="299954"/>
                    <a:pt x="1384810" y="304460"/>
                    <a:pt x="1387289" y="307859"/>
                  </a:cubicBezTo>
                  <a:cubicBezTo>
                    <a:pt x="1388090" y="308952"/>
                    <a:pt x="1391616" y="316996"/>
                    <a:pt x="1392669" y="313067"/>
                  </a:cubicBezTo>
                  <a:cubicBezTo>
                    <a:pt x="1395306" y="303320"/>
                    <a:pt x="1387534" y="300146"/>
                    <a:pt x="1379026" y="301186"/>
                  </a:cubicBezTo>
                  <a:cubicBezTo>
                    <a:pt x="1381676" y="296005"/>
                    <a:pt x="1388475" y="295455"/>
                    <a:pt x="1391794" y="290929"/>
                  </a:cubicBezTo>
                  <a:cubicBezTo>
                    <a:pt x="1395174" y="286317"/>
                    <a:pt x="1391205" y="285158"/>
                    <a:pt x="1387772" y="282613"/>
                  </a:cubicBezTo>
                  <a:cubicBezTo>
                    <a:pt x="1383916" y="279764"/>
                    <a:pt x="1369988" y="269189"/>
                    <a:pt x="1382630" y="268805"/>
                  </a:cubicBezTo>
                  <a:cubicBezTo>
                    <a:pt x="1382458" y="273966"/>
                    <a:pt x="1384943" y="277862"/>
                    <a:pt x="1389826" y="279598"/>
                  </a:cubicBezTo>
                  <a:cubicBezTo>
                    <a:pt x="1387600" y="271667"/>
                    <a:pt x="1385732" y="263292"/>
                    <a:pt x="1385851" y="255002"/>
                  </a:cubicBezTo>
                  <a:cubicBezTo>
                    <a:pt x="1385910" y="250225"/>
                    <a:pt x="1386692" y="247879"/>
                    <a:pt x="1382617" y="244513"/>
                  </a:cubicBezTo>
                  <a:cubicBezTo>
                    <a:pt x="1381120" y="243294"/>
                    <a:pt x="1378602" y="241525"/>
                    <a:pt x="1379742" y="239265"/>
                  </a:cubicBezTo>
                  <a:cubicBezTo>
                    <a:pt x="1381828" y="235164"/>
                    <a:pt x="1383823" y="237410"/>
                    <a:pt x="1387169" y="238086"/>
                  </a:cubicBezTo>
                  <a:cubicBezTo>
                    <a:pt x="1390966" y="238868"/>
                    <a:pt x="1400117" y="237476"/>
                    <a:pt x="1393418" y="232825"/>
                  </a:cubicBezTo>
                  <a:cubicBezTo>
                    <a:pt x="1391476" y="238331"/>
                    <a:pt x="1380908" y="220023"/>
                    <a:pt x="1379026" y="218433"/>
                  </a:cubicBezTo>
                  <a:cubicBezTo>
                    <a:pt x="1395306" y="220268"/>
                    <a:pt x="1364541" y="187489"/>
                    <a:pt x="1382630" y="186058"/>
                  </a:cubicBezTo>
                  <a:cubicBezTo>
                    <a:pt x="1366542" y="176894"/>
                    <a:pt x="1356968" y="160614"/>
                    <a:pt x="1344869" y="147242"/>
                  </a:cubicBezTo>
                  <a:cubicBezTo>
                    <a:pt x="1343159" y="145347"/>
                    <a:pt x="1329960" y="134620"/>
                    <a:pt x="1332763" y="133010"/>
                  </a:cubicBezTo>
                  <a:cubicBezTo>
                    <a:pt x="1333644" y="132506"/>
                    <a:pt x="1339402" y="133851"/>
                    <a:pt x="1339408" y="134865"/>
                  </a:cubicBezTo>
                  <a:cubicBezTo>
                    <a:pt x="1339408" y="134269"/>
                    <a:pt x="1333286" y="127583"/>
                    <a:pt x="1332418" y="126721"/>
                  </a:cubicBezTo>
                  <a:cubicBezTo>
                    <a:pt x="1329098" y="123448"/>
                    <a:pt x="1328681" y="121321"/>
                    <a:pt x="1332246" y="117690"/>
                  </a:cubicBezTo>
                  <a:cubicBezTo>
                    <a:pt x="1327992" y="114616"/>
                    <a:pt x="1322857" y="113529"/>
                    <a:pt x="1317662" y="113774"/>
                  </a:cubicBezTo>
                  <a:cubicBezTo>
                    <a:pt x="1312182" y="114032"/>
                    <a:pt x="1314157" y="108566"/>
                    <a:pt x="1309015" y="108924"/>
                  </a:cubicBezTo>
                  <a:cubicBezTo>
                    <a:pt x="1308133" y="108983"/>
                    <a:pt x="1304071" y="111084"/>
                    <a:pt x="1303468" y="110501"/>
                  </a:cubicBezTo>
                  <a:cubicBezTo>
                    <a:pt x="1301938" y="108990"/>
                    <a:pt x="1305410" y="105160"/>
                    <a:pt x="1305483" y="103391"/>
                  </a:cubicBezTo>
                  <a:cubicBezTo>
                    <a:pt x="1305827" y="94035"/>
                    <a:pt x="1290674" y="102834"/>
                    <a:pt x="1289077" y="96102"/>
                  </a:cubicBezTo>
                  <a:cubicBezTo>
                    <a:pt x="1286333" y="94684"/>
                    <a:pt x="1285002" y="91113"/>
                    <a:pt x="1284406" y="88277"/>
                  </a:cubicBezTo>
                  <a:cubicBezTo>
                    <a:pt x="1284286" y="87694"/>
                    <a:pt x="1283769" y="82771"/>
                    <a:pt x="1285479" y="85308"/>
                  </a:cubicBezTo>
                  <a:cubicBezTo>
                    <a:pt x="1281888" y="79941"/>
                    <a:pt x="1271445" y="82214"/>
                    <a:pt x="1278289" y="74521"/>
                  </a:cubicBezTo>
                  <a:cubicBezTo>
                    <a:pt x="1269371" y="81107"/>
                    <a:pt x="1257762" y="67862"/>
                    <a:pt x="1249996" y="63886"/>
                  </a:cubicBezTo>
                  <a:cubicBezTo>
                    <a:pt x="1235498" y="56445"/>
                    <a:pt x="1220947" y="49070"/>
                    <a:pt x="1206529" y="41483"/>
                  </a:cubicBezTo>
                  <a:cubicBezTo>
                    <a:pt x="1199041" y="37548"/>
                    <a:pt x="1191600" y="33552"/>
                    <a:pt x="1184199" y="29457"/>
                  </a:cubicBezTo>
                  <a:cubicBezTo>
                    <a:pt x="1178282" y="26171"/>
                    <a:pt x="1170901" y="26886"/>
                    <a:pt x="1164275" y="27456"/>
                  </a:cubicBezTo>
                  <a:cubicBezTo>
                    <a:pt x="1159006" y="27920"/>
                    <a:pt x="1143011" y="32611"/>
                    <a:pt x="1141560" y="24143"/>
                  </a:cubicBezTo>
                  <a:cubicBezTo>
                    <a:pt x="1142051" y="27045"/>
                    <a:pt x="1160570" y="20015"/>
                    <a:pt x="1148935" y="19134"/>
                  </a:cubicBezTo>
                  <a:cubicBezTo>
                    <a:pt x="1145092" y="18842"/>
                    <a:pt x="1141123" y="22619"/>
                    <a:pt x="1137405" y="21406"/>
                  </a:cubicBezTo>
                  <a:cubicBezTo>
                    <a:pt x="1135053" y="20638"/>
                    <a:pt x="1134305" y="14164"/>
                    <a:pt x="1131124" y="17298"/>
                  </a:cubicBezTo>
                  <a:cubicBezTo>
                    <a:pt x="1128136" y="20253"/>
                    <a:pt x="1134278" y="29914"/>
                    <a:pt x="1129666" y="31445"/>
                  </a:cubicBezTo>
                  <a:cubicBezTo>
                    <a:pt x="1124809" y="33055"/>
                    <a:pt x="1129216" y="23858"/>
                    <a:pt x="1125167" y="26502"/>
                  </a:cubicBezTo>
                  <a:cubicBezTo>
                    <a:pt x="1124094" y="27211"/>
                    <a:pt x="1121158" y="31465"/>
                    <a:pt x="1119966" y="31339"/>
                  </a:cubicBezTo>
                  <a:cubicBezTo>
                    <a:pt x="1119270" y="31266"/>
                    <a:pt x="1118395" y="24772"/>
                    <a:pt x="1116381" y="24143"/>
                  </a:cubicBezTo>
                  <a:cubicBezTo>
                    <a:pt x="1113585" y="23275"/>
                    <a:pt x="1111663" y="26230"/>
                    <a:pt x="1109437" y="27297"/>
                  </a:cubicBezTo>
                  <a:cubicBezTo>
                    <a:pt x="1102135" y="30789"/>
                    <a:pt x="1105017" y="16019"/>
                    <a:pt x="1097835" y="21817"/>
                  </a:cubicBezTo>
                  <a:cubicBezTo>
                    <a:pt x="1091023" y="27310"/>
                    <a:pt x="1081137" y="20658"/>
                    <a:pt x="1074140" y="17875"/>
                  </a:cubicBezTo>
                  <a:cubicBezTo>
                    <a:pt x="1069753" y="16125"/>
                    <a:pt x="1065161" y="14131"/>
                    <a:pt x="1060457" y="13475"/>
                  </a:cubicBezTo>
                  <a:cubicBezTo>
                    <a:pt x="1058548" y="13217"/>
                    <a:pt x="1053963" y="16728"/>
                    <a:pt x="1055215" y="16954"/>
                  </a:cubicBezTo>
                  <a:cubicBezTo>
                    <a:pt x="1050326" y="16099"/>
                    <a:pt x="1054686" y="11454"/>
                    <a:pt x="1051618" y="9758"/>
                  </a:cubicBezTo>
                  <a:cubicBezTo>
                    <a:pt x="1048676" y="8128"/>
                    <a:pt x="1044389" y="13939"/>
                    <a:pt x="1040817" y="13356"/>
                  </a:cubicBezTo>
                  <a:cubicBezTo>
                    <a:pt x="1030242" y="11600"/>
                    <a:pt x="1018858" y="2436"/>
                    <a:pt x="1008435" y="9758"/>
                  </a:cubicBezTo>
                  <a:cubicBezTo>
                    <a:pt x="1015188" y="9479"/>
                    <a:pt x="1015061" y="15052"/>
                    <a:pt x="1009721" y="11812"/>
                  </a:cubicBezTo>
                  <a:cubicBezTo>
                    <a:pt x="1005679" y="9367"/>
                    <a:pt x="1001180" y="7763"/>
                    <a:pt x="996575" y="6743"/>
                  </a:cubicBezTo>
                  <a:cubicBezTo>
                    <a:pt x="986708" y="4543"/>
                    <a:pt x="976418" y="4795"/>
                    <a:pt x="966380" y="5365"/>
                  </a:cubicBezTo>
                  <a:cubicBezTo>
                    <a:pt x="942407" y="6736"/>
                    <a:pt x="920342" y="12653"/>
                    <a:pt x="897210" y="18676"/>
                  </a:cubicBezTo>
                  <a:cubicBezTo>
                    <a:pt x="886065" y="21572"/>
                    <a:pt x="873886" y="17682"/>
                    <a:pt x="864066" y="24282"/>
                  </a:cubicBezTo>
                  <a:cubicBezTo>
                    <a:pt x="855611" y="29961"/>
                    <a:pt x="844698" y="29934"/>
                    <a:pt x="834958" y="31909"/>
                  </a:cubicBezTo>
                  <a:cubicBezTo>
                    <a:pt x="830565" y="32803"/>
                    <a:pt x="817929" y="35129"/>
                    <a:pt x="818830" y="41788"/>
                  </a:cubicBezTo>
                  <a:cubicBezTo>
                    <a:pt x="819519" y="47076"/>
                    <a:pt x="814888" y="43537"/>
                    <a:pt x="810547" y="42133"/>
                  </a:cubicBezTo>
                  <a:cubicBezTo>
                    <a:pt x="812078" y="58506"/>
                    <a:pt x="791139" y="49203"/>
                    <a:pt x="787402" y="59168"/>
                  </a:cubicBezTo>
                  <a:cubicBezTo>
                    <a:pt x="786249" y="62223"/>
                    <a:pt x="787588" y="64383"/>
                    <a:pt x="785375" y="67325"/>
                  </a:cubicBezTo>
                  <a:cubicBezTo>
                    <a:pt x="783367" y="69989"/>
                    <a:pt x="780286" y="71579"/>
                    <a:pt x="777490" y="73242"/>
                  </a:cubicBezTo>
                  <a:cubicBezTo>
                    <a:pt x="771930" y="76529"/>
                    <a:pt x="768339" y="81021"/>
                    <a:pt x="764675" y="86223"/>
                  </a:cubicBezTo>
                  <a:cubicBezTo>
                    <a:pt x="761561" y="90642"/>
                    <a:pt x="758175" y="97427"/>
                    <a:pt x="753079" y="99899"/>
                  </a:cubicBezTo>
                  <a:cubicBezTo>
                    <a:pt x="745678" y="103504"/>
                    <a:pt x="754067" y="91338"/>
                    <a:pt x="755365" y="89695"/>
                  </a:cubicBezTo>
                  <a:cubicBezTo>
                    <a:pt x="760414" y="83301"/>
                    <a:pt x="766570" y="77880"/>
                    <a:pt x="772692" y="72560"/>
                  </a:cubicBezTo>
                  <a:cubicBezTo>
                    <a:pt x="774853" y="70691"/>
                    <a:pt x="784282" y="66132"/>
                    <a:pt x="778179" y="63721"/>
                  </a:cubicBezTo>
                  <a:cubicBezTo>
                    <a:pt x="770387" y="72507"/>
                    <a:pt x="757061" y="76893"/>
                    <a:pt x="751562" y="87647"/>
                  </a:cubicBezTo>
                  <a:cubicBezTo>
                    <a:pt x="745989" y="98534"/>
                    <a:pt x="745519" y="110640"/>
                    <a:pt x="738601" y="121295"/>
                  </a:cubicBezTo>
                  <a:cubicBezTo>
                    <a:pt x="740463" y="118439"/>
                    <a:pt x="735679" y="120619"/>
                    <a:pt x="734997" y="121295"/>
                  </a:cubicBezTo>
                  <a:cubicBezTo>
                    <a:pt x="734480" y="121805"/>
                    <a:pt x="733923" y="126112"/>
                    <a:pt x="734997" y="124886"/>
                  </a:cubicBezTo>
                  <a:cubicBezTo>
                    <a:pt x="733221" y="126914"/>
                    <a:pt x="728006" y="125350"/>
                    <a:pt x="727370" y="127987"/>
                  </a:cubicBezTo>
                  <a:cubicBezTo>
                    <a:pt x="726714" y="130690"/>
                    <a:pt x="728821" y="131274"/>
                    <a:pt x="726290" y="133281"/>
                  </a:cubicBezTo>
                  <a:cubicBezTo>
                    <a:pt x="725733" y="133725"/>
                    <a:pt x="724786" y="134308"/>
                    <a:pt x="724316" y="134905"/>
                  </a:cubicBezTo>
                  <a:cubicBezTo>
                    <a:pt x="725654" y="133175"/>
                    <a:pt x="732134" y="131161"/>
                    <a:pt x="734029" y="132612"/>
                  </a:cubicBezTo>
                  <a:cubicBezTo>
                    <a:pt x="738078" y="135700"/>
                    <a:pt x="729278" y="139152"/>
                    <a:pt x="727470" y="140749"/>
                  </a:cubicBezTo>
                  <a:cubicBezTo>
                    <a:pt x="723732" y="144049"/>
                    <a:pt x="726403" y="147123"/>
                    <a:pt x="724322" y="149846"/>
                  </a:cubicBezTo>
                  <a:cubicBezTo>
                    <a:pt x="722348" y="152464"/>
                    <a:pt x="717656" y="150661"/>
                    <a:pt x="715933" y="155797"/>
                  </a:cubicBezTo>
                  <a:cubicBezTo>
                    <a:pt x="714542" y="159938"/>
                    <a:pt x="716145" y="166849"/>
                    <a:pt x="711845" y="169539"/>
                  </a:cubicBezTo>
                  <a:cubicBezTo>
                    <a:pt x="708108" y="171872"/>
                    <a:pt x="697287" y="175244"/>
                    <a:pt x="705107" y="181194"/>
                  </a:cubicBezTo>
                  <a:cubicBezTo>
                    <a:pt x="699706" y="177086"/>
                    <a:pt x="694823" y="182460"/>
                    <a:pt x="691848" y="187867"/>
                  </a:cubicBezTo>
                  <a:cubicBezTo>
                    <a:pt x="689489" y="192194"/>
                    <a:pt x="689562" y="197302"/>
                    <a:pt x="695426" y="193247"/>
                  </a:cubicBezTo>
                  <a:cubicBezTo>
                    <a:pt x="695366" y="193234"/>
                    <a:pt x="691258" y="191776"/>
                    <a:pt x="691920" y="190895"/>
                  </a:cubicBezTo>
                  <a:cubicBezTo>
                    <a:pt x="692875" y="189610"/>
                    <a:pt x="696526" y="191551"/>
                    <a:pt x="697327" y="192154"/>
                  </a:cubicBezTo>
                  <a:cubicBezTo>
                    <a:pt x="701806" y="195553"/>
                    <a:pt x="696897" y="198502"/>
                    <a:pt x="694385" y="201066"/>
                  </a:cubicBezTo>
                  <a:cubicBezTo>
                    <a:pt x="686209" y="209415"/>
                    <a:pt x="680656" y="219838"/>
                    <a:pt x="673838" y="229220"/>
                  </a:cubicBezTo>
                  <a:cubicBezTo>
                    <a:pt x="687057" y="229525"/>
                    <a:pt x="694617" y="189974"/>
                    <a:pt x="706213" y="207639"/>
                  </a:cubicBezTo>
                  <a:cubicBezTo>
                    <a:pt x="687620" y="212556"/>
                    <a:pt x="699421" y="242015"/>
                    <a:pt x="684625" y="250815"/>
                  </a:cubicBezTo>
                  <a:cubicBezTo>
                    <a:pt x="689687" y="256593"/>
                    <a:pt x="688614" y="264657"/>
                    <a:pt x="685374" y="271018"/>
                  </a:cubicBezTo>
                  <a:cubicBezTo>
                    <a:pt x="683777" y="274185"/>
                    <a:pt x="678403" y="277703"/>
                    <a:pt x="684625" y="279598"/>
                  </a:cubicBezTo>
                  <a:cubicBezTo>
                    <a:pt x="684691" y="278929"/>
                    <a:pt x="684930" y="278326"/>
                    <a:pt x="685321" y="277809"/>
                  </a:cubicBezTo>
                  <a:cubicBezTo>
                    <a:pt x="685884" y="277445"/>
                    <a:pt x="686249" y="279731"/>
                    <a:pt x="686229" y="279645"/>
                  </a:cubicBezTo>
                  <a:cubicBezTo>
                    <a:pt x="697679" y="334529"/>
                    <a:pt x="688621" y="393236"/>
                    <a:pt x="688223" y="448696"/>
                  </a:cubicBezTo>
                  <a:cubicBezTo>
                    <a:pt x="688170" y="457257"/>
                    <a:pt x="691901" y="465328"/>
                    <a:pt x="691828" y="473882"/>
                  </a:cubicBezTo>
                  <a:cubicBezTo>
                    <a:pt x="691761" y="481078"/>
                    <a:pt x="691576" y="488267"/>
                    <a:pt x="691496" y="495463"/>
                  </a:cubicBezTo>
                  <a:cubicBezTo>
                    <a:pt x="691324" y="508702"/>
                    <a:pt x="691761" y="521895"/>
                    <a:pt x="694014" y="534961"/>
                  </a:cubicBezTo>
                  <a:cubicBezTo>
                    <a:pt x="698606" y="561625"/>
                    <a:pt x="703821" y="587109"/>
                    <a:pt x="720611" y="608908"/>
                  </a:cubicBezTo>
                  <a:cubicBezTo>
                    <a:pt x="728158" y="618715"/>
                    <a:pt x="736912" y="628071"/>
                    <a:pt x="742193" y="639388"/>
                  </a:cubicBezTo>
                  <a:cubicBezTo>
                    <a:pt x="744942" y="645279"/>
                    <a:pt x="746705" y="651547"/>
                    <a:pt x="747885" y="657928"/>
                  </a:cubicBezTo>
                  <a:cubicBezTo>
                    <a:pt x="748607" y="661891"/>
                    <a:pt x="747845" y="669782"/>
                    <a:pt x="752662" y="671492"/>
                  </a:cubicBezTo>
                  <a:cubicBezTo>
                    <a:pt x="755948" y="672658"/>
                    <a:pt x="757512" y="662388"/>
                    <a:pt x="759586" y="666694"/>
                  </a:cubicBezTo>
                  <a:cubicBezTo>
                    <a:pt x="764516" y="676932"/>
                    <a:pt x="762442" y="694802"/>
                    <a:pt x="762051" y="705921"/>
                  </a:cubicBezTo>
                  <a:cubicBezTo>
                    <a:pt x="761037" y="735235"/>
                    <a:pt x="755239" y="764111"/>
                    <a:pt x="750701" y="793014"/>
                  </a:cubicBezTo>
                  <a:cubicBezTo>
                    <a:pt x="749349" y="801569"/>
                    <a:pt x="748096" y="810149"/>
                    <a:pt x="747049" y="818757"/>
                  </a:cubicBezTo>
                  <a:cubicBezTo>
                    <a:pt x="746586" y="822520"/>
                    <a:pt x="746168" y="826297"/>
                    <a:pt x="745797" y="830074"/>
                  </a:cubicBezTo>
                  <a:cubicBezTo>
                    <a:pt x="742577" y="831280"/>
                    <a:pt x="739310" y="832360"/>
                    <a:pt x="736024" y="833380"/>
                  </a:cubicBezTo>
                  <a:cubicBezTo>
                    <a:pt x="723660" y="837217"/>
                    <a:pt x="710586" y="840013"/>
                    <a:pt x="699242" y="846500"/>
                  </a:cubicBezTo>
                  <a:cubicBezTo>
                    <a:pt x="677270" y="859063"/>
                    <a:pt x="669133" y="887549"/>
                    <a:pt x="659446" y="909236"/>
                  </a:cubicBezTo>
                  <a:cubicBezTo>
                    <a:pt x="652860" y="923972"/>
                    <a:pt x="647148" y="939080"/>
                    <a:pt x="641562" y="954214"/>
                  </a:cubicBezTo>
                  <a:cubicBezTo>
                    <a:pt x="639124" y="960807"/>
                    <a:pt x="636712" y="967406"/>
                    <a:pt x="634260" y="973993"/>
                  </a:cubicBezTo>
                  <a:cubicBezTo>
                    <a:pt x="627932" y="976471"/>
                    <a:pt x="138371" y="1383584"/>
                    <a:pt x="127219" y="1409890"/>
                  </a:cubicBezTo>
                  <a:cubicBezTo>
                    <a:pt x="104412" y="1463680"/>
                    <a:pt x="90113" y="1527052"/>
                    <a:pt x="98170" y="1585640"/>
                  </a:cubicBezTo>
                  <a:cubicBezTo>
                    <a:pt x="101530" y="1610017"/>
                    <a:pt x="123177" y="1633832"/>
                    <a:pt x="119480" y="1658944"/>
                  </a:cubicBezTo>
                  <a:cubicBezTo>
                    <a:pt x="117386" y="1673204"/>
                    <a:pt x="105532" y="1728823"/>
                    <a:pt x="103511" y="1742526"/>
                  </a:cubicBezTo>
                  <a:cubicBezTo>
                    <a:pt x="99098" y="1772429"/>
                    <a:pt x="97700" y="1802684"/>
                    <a:pt x="93943" y="1832687"/>
                  </a:cubicBezTo>
                  <a:cubicBezTo>
                    <a:pt x="90113" y="1863273"/>
                    <a:pt x="85190" y="1893707"/>
                    <a:pt x="79220" y="1923955"/>
                  </a:cubicBezTo>
                  <a:cubicBezTo>
                    <a:pt x="68412" y="1978759"/>
                    <a:pt x="-2434" y="2298912"/>
                    <a:pt x="5603" y="2326629"/>
                  </a:cubicBezTo>
                  <a:cubicBezTo>
                    <a:pt x="11123" y="2345632"/>
                    <a:pt x="17955" y="2361310"/>
                    <a:pt x="31843" y="2375562"/>
                  </a:cubicBezTo>
                  <a:cubicBezTo>
                    <a:pt x="48408" y="2392565"/>
                    <a:pt x="139093" y="2439928"/>
                    <a:pt x="151523" y="2445454"/>
                  </a:cubicBezTo>
                  <a:cubicBezTo>
                    <a:pt x="176007" y="2456341"/>
                    <a:pt x="200675" y="2464147"/>
                    <a:pt x="226729" y="2470382"/>
                  </a:cubicBezTo>
                  <a:cubicBezTo>
                    <a:pt x="239736" y="2473496"/>
                    <a:pt x="252810" y="2476398"/>
                    <a:pt x="265691" y="2480016"/>
                  </a:cubicBezTo>
                  <a:cubicBezTo>
                    <a:pt x="272615" y="2481951"/>
                    <a:pt x="274967" y="2487888"/>
                    <a:pt x="281454" y="2490121"/>
                  </a:cubicBezTo>
                  <a:cubicBezTo>
                    <a:pt x="294607" y="2494646"/>
                    <a:pt x="309330" y="2495647"/>
                    <a:pt x="323066" y="2497025"/>
                  </a:cubicBezTo>
                  <a:cubicBezTo>
                    <a:pt x="341692" y="2498894"/>
                    <a:pt x="441971" y="2507475"/>
                    <a:pt x="447915" y="2507223"/>
                  </a:cubicBezTo>
                  <a:cubicBezTo>
                    <a:pt x="463751" y="2506553"/>
                    <a:pt x="480502" y="2504135"/>
                    <a:pt x="495430" y="2498622"/>
                  </a:cubicBezTo>
                  <a:cubicBezTo>
                    <a:pt x="499452" y="2497138"/>
                    <a:pt x="504853" y="2495475"/>
                    <a:pt x="504786" y="2490479"/>
                  </a:cubicBezTo>
                  <a:cubicBezTo>
                    <a:pt x="504714" y="2484614"/>
                    <a:pt x="501374" y="2475080"/>
                    <a:pt x="510061" y="2474159"/>
                  </a:cubicBezTo>
                  <a:cubicBezTo>
                    <a:pt x="516839" y="2473436"/>
                    <a:pt x="516448" y="2477187"/>
                    <a:pt x="517926" y="2482746"/>
                  </a:cubicBezTo>
                  <a:cubicBezTo>
                    <a:pt x="519013" y="2486775"/>
                    <a:pt x="520027" y="2490830"/>
                    <a:pt x="521007" y="2494885"/>
                  </a:cubicBezTo>
                  <a:cubicBezTo>
                    <a:pt x="523293" y="2504380"/>
                    <a:pt x="535578" y="2562895"/>
                    <a:pt x="539627" y="2582621"/>
                  </a:cubicBezTo>
                  <a:cubicBezTo>
                    <a:pt x="540918" y="2588942"/>
                    <a:pt x="542171" y="2595284"/>
                    <a:pt x="543715" y="2601552"/>
                  </a:cubicBezTo>
                  <a:cubicBezTo>
                    <a:pt x="546412" y="2612544"/>
                    <a:pt x="542535" y="2627692"/>
                    <a:pt x="541521" y="2638969"/>
                  </a:cubicBezTo>
                  <a:cubicBezTo>
                    <a:pt x="538666" y="2670993"/>
                    <a:pt x="535028" y="2702944"/>
                    <a:pt x="531569" y="2734902"/>
                  </a:cubicBezTo>
                  <a:cubicBezTo>
                    <a:pt x="524724" y="2798240"/>
                    <a:pt x="518715" y="2861871"/>
                    <a:pt x="521159" y="2925634"/>
                  </a:cubicBezTo>
                  <a:cubicBezTo>
                    <a:pt x="523512" y="2986885"/>
                    <a:pt x="537605" y="3045466"/>
                    <a:pt x="555105" y="3103955"/>
                  </a:cubicBezTo>
                  <a:cubicBezTo>
                    <a:pt x="563368" y="3131559"/>
                    <a:pt x="629834" y="3342196"/>
                    <a:pt x="634095" y="3356422"/>
                  </a:cubicBezTo>
                  <a:cubicBezTo>
                    <a:pt x="643510" y="3387876"/>
                    <a:pt x="691006" y="3696844"/>
                    <a:pt x="704610" y="3723706"/>
                  </a:cubicBezTo>
                  <a:cubicBezTo>
                    <a:pt x="709307" y="3732963"/>
                    <a:pt x="781591" y="3715861"/>
                    <a:pt x="790060" y="3715238"/>
                  </a:cubicBezTo>
                  <a:cubicBezTo>
                    <a:pt x="793300" y="3715013"/>
                    <a:pt x="796546" y="3715145"/>
                    <a:pt x="799767" y="3715589"/>
                  </a:cubicBezTo>
                  <a:cubicBezTo>
                    <a:pt x="800655" y="3719353"/>
                    <a:pt x="806479" y="3741570"/>
                    <a:pt x="808646" y="3748872"/>
                  </a:cubicBezTo>
                  <a:cubicBezTo>
                    <a:pt x="826423" y="3809037"/>
                    <a:pt x="850887" y="3866021"/>
                    <a:pt x="874535" y="3923973"/>
                  </a:cubicBezTo>
                  <a:cubicBezTo>
                    <a:pt x="885270" y="3950239"/>
                    <a:pt x="931838" y="4068832"/>
                    <a:pt x="937616" y="4080362"/>
                  </a:cubicBezTo>
                  <a:cubicBezTo>
                    <a:pt x="944010" y="4093097"/>
                    <a:pt x="961854" y="4144708"/>
                    <a:pt x="967791" y="4158159"/>
                  </a:cubicBezTo>
                  <a:cubicBezTo>
                    <a:pt x="980818" y="4187612"/>
                    <a:pt x="993858" y="4217098"/>
                    <a:pt x="1006501" y="4246730"/>
                  </a:cubicBezTo>
                  <a:cubicBezTo>
                    <a:pt x="1018699" y="4275328"/>
                    <a:pt x="1041950" y="4343848"/>
                    <a:pt x="1043368" y="4348738"/>
                  </a:cubicBezTo>
                  <a:cubicBezTo>
                    <a:pt x="1044786" y="4353688"/>
                    <a:pt x="1043110" y="4354152"/>
                    <a:pt x="1040240" y="4358101"/>
                  </a:cubicBezTo>
                  <a:cubicBezTo>
                    <a:pt x="1036126" y="4363760"/>
                    <a:pt x="1013273" y="4398639"/>
                    <a:pt x="1006388" y="4410652"/>
                  </a:cubicBezTo>
                  <a:cubicBezTo>
                    <a:pt x="976432" y="4462919"/>
                    <a:pt x="954453" y="4518697"/>
                    <a:pt x="931440" y="4574211"/>
                  </a:cubicBezTo>
                  <a:cubicBezTo>
                    <a:pt x="907083" y="4632978"/>
                    <a:pt x="874635" y="4685993"/>
                    <a:pt x="839848" y="4739074"/>
                  </a:cubicBezTo>
                  <a:cubicBezTo>
                    <a:pt x="823336" y="4764287"/>
                    <a:pt x="739337" y="4915865"/>
                    <a:pt x="731399" y="4928097"/>
                  </a:cubicBezTo>
                  <a:cubicBezTo>
                    <a:pt x="724587" y="4938586"/>
                    <a:pt x="714317" y="4945808"/>
                    <a:pt x="705902" y="4954880"/>
                  </a:cubicBezTo>
                  <a:cubicBezTo>
                    <a:pt x="689721" y="4972326"/>
                    <a:pt x="685983" y="5000189"/>
                    <a:pt x="684923" y="5022976"/>
                  </a:cubicBezTo>
                  <a:cubicBezTo>
                    <a:pt x="684301" y="5036274"/>
                    <a:pt x="684904" y="5049699"/>
                    <a:pt x="687163" y="5062825"/>
                  </a:cubicBezTo>
                  <a:cubicBezTo>
                    <a:pt x="689038" y="5073785"/>
                    <a:pt x="680279" y="5083750"/>
                    <a:pt x="675229" y="5093292"/>
                  </a:cubicBezTo>
                  <a:cubicBezTo>
                    <a:pt x="669610" y="5103894"/>
                    <a:pt x="664979" y="5116158"/>
                    <a:pt x="666953" y="5128331"/>
                  </a:cubicBezTo>
                  <a:cubicBezTo>
                    <a:pt x="668922" y="5140423"/>
                    <a:pt x="670585" y="5152171"/>
                    <a:pt x="671598" y="5164403"/>
                  </a:cubicBezTo>
                  <a:cubicBezTo>
                    <a:pt x="673387" y="5186130"/>
                    <a:pt x="677847" y="5205193"/>
                    <a:pt x="688767" y="5224349"/>
                  </a:cubicBezTo>
                  <a:cubicBezTo>
                    <a:pt x="694955" y="5235203"/>
                    <a:pt x="702661" y="5244943"/>
                    <a:pt x="710222" y="5254862"/>
                  </a:cubicBezTo>
                  <a:cubicBezTo>
                    <a:pt x="716715" y="5263351"/>
                    <a:pt x="728086" y="5265524"/>
                    <a:pt x="734341" y="5275397"/>
                  </a:cubicBezTo>
                  <a:cubicBezTo>
                    <a:pt x="749455" y="5299197"/>
                    <a:pt x="734811" y="5327577"/>
                    <a:pt x="734414" y="5353068"/>
                  </a:cubicBezTo>
                  <a:cubicBezTo>
                    <a:pt x="734003" y="5378399"/>
                    <a:pt x="748236" y="5396972"/>
                    <a:pt x="768233" y="5410827"/>
                  </a:cubicBezTo>
                  <a:cubicBezTo>
                    <a:pt x="816716" y="5444375"/>
                    <a:pt x="864272" y="5451982"/>
                    <a:pt x="915392" y="5480308"/>
                  </a:cubicBezTo>
                  <a:cubicBezTo>
                    <a:pt x="924476" y="5480308"/>
                    <a:pt x="927663" y="5471509"/>
                    <a:pt x="928750" y="5464472"/>
                  </a:cubicBezTo>
                  <a:cubicBezTo>
                    <a:pt x="929241" y="5461265"/>
                    <a:pt x="929963" y="5457992"/>
                    <a:pt x="931619" y="5455162"/>
                  </a:cubicBezTo>
                  <a:cubicBezTo>
                    <a:pt x="933508" y="5451982"/>
                    <a:pt x="989617" y="5477737"/>
                    <a:pt x="994043" y="5478572"/>
                  </a:cubicBezTo>
                  <a:cubicBezTo>
                    <a:pt x="996919" y="5481846"/>
                    <a:pt x="1013994" y="5498053"/>
                    <a:pt x="1019799" y="5502632"/>
                  </a:cubicBezTo>
                  <a:cubicBezTo>
                    <a:pt x="1031017" y="5511530"/>
                    <a:pt x="1042904" y="5519495"/>
                    <a:pt x="1054447" y="5527910"/>
                  </a:cubicBezTo>
                  <a:cubicBezTo>
                    <a:pt x="1066420" y="5536677"/>
                    <a:pt x="1078095" y="5546026"/>
                    <a:pt x="1087756" y="5557356"/>
                  </a:cubicBezTo>
                  <a:cubicBezTo>
                    <a:pt x="1092023" y="5562392"/>
                    <a:pt x="1104607" y="5585358"/>
                    <a:pt x="1108098" y="5591335"/>
                  </a:cubicBezTo>
                  <a:cubicBezTo>
                    <a:pt x="1111836" y="5597729"/>
                    <a:pt x="1109828" y="5606191"/>
                    <a:pt x="1111054" y="5613201"/>
                  </a:cubicBezTo>
                  <a:cubicBezTo>
                    <a:pt x="1112260" y="5620032"/>
                    <a:pt x="1116692" y="5625519"/>
                    <a:pt x="1120847" y="5630860"/>
                  </a:cubicBezTo>
                  <a:cubicBezTo>
                    <a:pt x="1130627" y="5643429"/>
                    <a:pt x="1137492" y="5657603"/>
                    <a:pt x="1146841" y="5670384"/>
                  </a:cubicBezTo>
                  <a:cubicBezTo>
                    <a:pt x="1174637" y="5708339"/>
                    <a:pt x="1223187" y="5732683"/>
                    <a:pt x="1266018" y="5748990"/>
                  </a:cubicBezTo>
                  <a:cubicBezTo>
                    <a:pt x="1290177" y="5758187"/>
                    <a:pt x="1315217" y="5765237"/>
                    <a:pt x="1340707" y="5769590"/>
                  </a:cubicBezTo>
                  <a:cubicBezTo>
                    <a:pt x="1364707" y="5773672"/>
                    <a:pt x="1392887" y="5778164"/>
                    <a:pt x="1416675" y="5771611"/>
                  </a:cubicBezTo>
                  <a:cubicBezTo>
                    <a:pt x="1438760" y="5765522"/>
                    <a:pt x="1453403" y="5756431"/>
                    <a:pt x="1467225" y="5738176"/>
                  </a:cubicBezTo>
                  <a:cubicBezTo>
                    <a:pt x="1483665" y="5716482"/>
                    <a:pt x="1488615" y="5689328"/>
                    <a:pt x="1485958" y="5662652"/>
                  </a:cubicBezTo>
                  <a:cubicBezTo>
                    <a:pt x="1483089" y="5633722"/>
                    <a:pt x="1472917" y="5606065"/>
                    <a:pt x="1462965" y="5578964"/>
                  </a:cubicBezTo>
                  <a:cubicBezTo>
                    <a:pt x="1452257" y="5549783"/>
                    <a:pt x="1440151" y="5521132"/>
                    <a:pt x="1426230" y="5493342"/>
                  </a:cubicBezTo>
                  <a:cubicBezTo>
                    <a:pt x="1419810" y="5480540"/>
                    <a:pt x="1413163" y="5467944"/>
                    <a:pt x="1407472" y="5454778"/>
                  </a:cubicBezTo>
                  <a:cubicBezTo>
                    <a:pt x="1405179" y="5449517"/>
                    <a:pt x="1402966" y="5444216"/>
                    <a:pt x="1400620" y="5438988"/>
                  </a:cubicBezTo>
                  <a:cubicBezTo>
                    <a:pt x="1399302" y="5436106"/>
                    <a:pt x="1393935" y="5436728"/>
                    <a:pt x="1392106" y="5432886"/>
                  </a:cubicBezTo>
                  <a:cubicBezTo>
                    <a:pt x="1385924" y="5419892"/>
                    <a:pt x="1381988" y="5408031"/>
                    <a:pt x="1373042" y="5396382"/>
                  </a:cubicBezTo>
                  <a:cubicBezTo>
                    <a:pt x="1365177" y="5386171"/>
                    <a:pt x="1356199" y="5376895"/>
                    <a:pt x="1346823" y="5368056"/>
                  </a:cubicBezTo>
                  <a:cubicBezTo>
                    <a:pt x="1336586" y="5358408"/>
                    <a:pt x="1325898" y="5349238"/>
                    <a:pt x="1315614" y="5339637"/>
                  </a:cubicBezTo>
                  <a:cubicBezTo>
                    <a:pt x="1310638" y="5335005"/>
                    <a:pt x="1289713" y="5318055"/>
                    <a:pt x="1282239" y="5315067"/>
                  </a:cubicBezTo>
                  <a:cubicBezTo>
                    <a:pt x="1253514" y="5303657"/>
                    <a:pt x="1225831" y="5289066"/>
                    <a:pt x="1198273" y="5275118"/>
                  </a:cubicBezTo>
                  <a:cubicBezTo>
                    <a:pt x="1187956" y="5269897"/>
                    <a:pt x="1175744" y="5264908"/>
                    <a:pt x="1167050" y="5257128"/>
                  </a:cubicBezTo>
                  <a:cubicBezTo>
                    <a:pt x="1163360" y="5253835"/>
                    <a:pt x="1160411" y="5249654"/>
                    <a:pt x="1159550" y="5244691"/>
                  </a:cubicBezTo>
                  <a:cubicBezTo>
                    <a:pt x="1162048" y="5238748"/>
                    <a:pt x="1164142" y="5232639"/>
                    <a:pt x="1165971" y="5226450"/>
                  </a:cubicBezTo>
                  <a:cubicBezTo>
                    <a:pt x="1174167" y="5198898"/>
                    <a:pt x="1177633" y="5170221"/>
                    <a:pt x="1184736" y="5142411"/>
                  </a:cubicBezTo>
                  <a:cubicBezTo>
                    <a:pt x="1185836" y="5138098"/>
                    <a:pt x="1193277" y="5125601"/>
                    <a:pt x="1195649" y="5123494"/>
                  </a:cubicBezTo>
                  <a:cubicBezTo>
                    <a:pt x="1200367" y="5119326"/>
                    <a:pt x="1261287" y="5035082"/>
                    <a:pt x="1278289" y="5014435"/>
                  </a:cubicBezTo>
                  <a:cubicBezTo>
                    <a:pt x="1305304" y="5106829"/>
                    <a:pt x="1425601" y="5370726"/>
                    <a:pt x="1440390" y="5417467"/>
                  </a:cubicBezTo>
                  <a:cubicBezTo>
                    <a:pt x="1448003" y="5441526"/>
                    <a:pt x="1458526" y="5464916"/>
                    <a:pt x="1464562" y="5489439"/>
                  </a:cubicBezTo>
                  <a:cubicBezTo>
                    <a:pt x="1469678" y="5510271"/>
                    <a:pt x="1469571" y="5531760"/>
                    <a:pt x="1473123" y="5552824"/>
                  </a:cubicBezTo>
                  <a:cubicBezTo>
                    <a:pt x="1477609" y="5579269"/>
                    <a:pt x="1532062" y="5649446"/>
                    <a:pt x="1532062" y="5649446"/>
                  </a:cubicBezTo>
                  <a:cubicBezTo>
                    <a:pt x="1532068" y="5649446"/>
                    <a:pt x="1535898" y="5726514"/>
                    <a:pt x="1540928" y="5737083"/>
                  </a:cubicBezTo>
                  <a:cubicBezTo>
                    <a:pt x="1542597" y="5740581"/>
                    <a:pt x="1572693" y="5759505"/>
                    <a:pt x="1575834" y="5767205"/>
                  </a:cubicBezTo>
                  <a:cubicBezTo>
                    <a:pt x="1578928" y="5774798"/>
                    <a:pt x="1607155" y="5799613"/>
                    <a:pt x="1615650" y="5808969"/>
                  </a:cubicBezTo>
                  <a:cubicBezTo>
                    <a:pt x="1633375" y="5828470"/>
                    <a:pt x="1678532" y="5878516"/>
                    <a:pt x="1684329" y="5883062"/>
                  </a:cubicBezTo>
                  <a:cubicBezTo>
                    <a:pt x="1686841" y="5885010"/>
                    <a:pt x="1691525" y="5895393"/>
                    <a:pt x="1691724" y="5898726"/>
                  </a:cubicBezTo>
                  <a:cubicBezTo>
                    <a:pt x="1692453" y="5910924"/>
                    <a:pt x="1697423" y="5922116"/>
                    <a:pt x="1700736" y="5933718"/>
                  </a:cubicBezTo>
                  <a:cubicBezTo>
                    <a:pt x="1704976" y="5948501"/>
                    <a:pt x="1703717" y="5963542"/>
                    <a:pt x="1704579" y="5978703"/>
                  </a:cubicBezTo>
                  <a:cubicBezTo>
                    <a:pt x="1705374" y="5992929"/>
                    <a:pt x="1710012" y="6005148"/>
                    <a:pt x="1716506" y="6017658"/>
                  </a:cubicBezTo>
                  <a:cubicBezTo>
                    <a:pt x="1723529" y="6031182"/>
                    <a:pt x="1731481" y="6043678"/>
                    <a:pt x="1739631" y="6056539"/>
                  </a:cubicBezTo>
                  <a:cubicBezTo>
                    <a:pt x="1747251" y="6068691"/>
                    <a:pt x="1768653" y="6151948"/>
                    <a:pt x="1778327" y="6179453"/>
                  </a:cubicBezTo>
                  <a:cubicBezTo>
                    <a:pt x="1782965" y="6192719"/>
                    <a:pt x="1795290" y="6241606"/>
                    <a:pt x="1801121" y="6252692"/>
                  </a:cubicBezTo>
                  <a:cubicBezTo>
                    <a:pt x="1812915" y="6275101"/>
                    <a:pt x="1808078" y="6300499"/>
                    <a:pt x="1823517" y="6321457"/>
                  </a:cubicBezTo>
                  <a:cubicBezTo>
                    <a:pt x="1837432" y="6340427"/>
                    <a:pt x="1849558" y="6361584"/>
                    <a:pt x="1867581" y="6377083"/>
                  </a:cubicBezTo>
                  <a:cubicBezTo>
                    <a:pt x="1872418" y="6381251"/>
                    <a:pt x="1972538" y="6443423"/>
                    <a:pt x="1997716" y="6454045"/>
                  </a:cubicBezTo>
                  <a:cubicBezTo>
                    <a:pt x="2024420" y="6465289"/>
                    <a:pt x="2052780" y="6473035"/>
                    <a:pt x="2081007" y="6479502"/>
                  </a:cubicBezTo>
                  <a:cubicBezTo>
                    <a:pt x="2110294" y="6486228"/>
                    <a:pt x="2140310" y="6489607"/>
                    <a:pt x="2170260" y="6486433"/>
                  </a:cubicBezTo>
                  <a:cubicBezTo>
                    <a:pt x="2193319" y="6483982"/>
                    <a:pt x="2216246" y="6475613"/>
                    <a:pt x="2236985" y="6465495"/>
                  </a:cubicBezTo>
                  <a:cubicBezTo>
                    <a:pt x="2257261" y="6455609"/>
                    <a:pt x="2271772" y="6441906"/>
                    <a:pt x="2279127" y="6420126"/>
                  </a:cubicBezTo>
                  <a:cubicBezTo>
                    <a:pt x="2287211" y="6396239"/>
                    <a:pt x="2287078" y="6370059"/>
                    <a:pt x="2285886" y="6345152"/>
                  </a:cubicBezTo>
                  <a:cubicBezTo>
                    <a:pt x="2284693" y="6320827"/>
                    <a:pt x="2281512" y="6297020"/>
                    <a:pt x="2274025" y="6273789"/>
                  </a:cubicBezTo>
                  <a:cubicBezTo>
                    <a:pt x="2265080" y="6246297"/>
                    <a:pt x="2253948" y="6219462"/>
                    <a:pt x="2241623" y="6193308"/>
                  </a:cubicBezTo>
                  <a:cubicBezTo>
                    <a:pt x="2236057" y="6181388"/>
                    <a:pt x="2216510" y="6149331"/>
                    <a:pt x="2214920" y="6143328"/>
                  </a:cubicBezTo>
                  <a:cubicBezTo>
                    <a:pt x="2213263" y="6137119"/>
                    <a:pt x="2206637" y="6134535"/>
                    <a:pt x="2202927" y="6129791"/>
                  </a:cubicBezTo>
                  <a:cubicBezTo>
                    <a:pt x="2194843" y="6119308"/>
                    <a:pt x="2185898" y="6110953"/>
                    <a:pt x="2179934" y="6098893"/>
                  </a:cubicBezTo>
                  <a:cubicBezTo>
                    <a:pt x="2174634" y="6088152"/>
                    <a:pt x="2170127" y="6077027"/>
                    <a:pt x="2165092" y="6066147"/>
                  </a:cubicBezTo>
                  <a:cubicBezTo>
                    <a:pt x="2160255" y="6055512"/>
                    <a:pt x="2155285" y="6046680"/>
                    <a:pt x="2147135" y="6038410"/>
                  </a:cubicBezTo>
                  <a:cubicBezTo>
                    <a:pt x="2137594" y="6028789"/>
                    <a:pt x="2131100" y="6013006"/>
                    <a:pt x="2124673" y="6001205"/>
                  </a:cubicBezTo>
                  <a:cubicBezTo>
                    <a:pt x="2109897" y="5974210"/>
                    <a:pt x="2096976" y="5946281"/>
                    <a:pt x="2083922" y="5918412"/>
                  </a:cubicBezTo>
                  <a:cubicBezTo>
                    <a:pt x="2071200" y="5891331"/>
                    <a:pt x="2056888" y="5865609"/>
                    <a:pt x="2042575" y="5839383"/>
                  </a:cubicBezTo>
                  <a:cubicBezTo>
                    <a:pt x="2035883" y="5827197"/>
                    <a:pt x="2029588" y="5814515"/>
                    <a:pt x="2026805" y="5800806"/>
                  </a:cubicBezTo>
                  <a:cubicBezTo>
                    <a:pt x="2024221" y="5788143"/>
                    <a:pt x="2024287" y="5775143"/>
                    <a:pt x="2024089" y="5762295"/>
                  </a:cubicBezTo>
                  <a:cubicBezTo>
                    <a:pt x="2023757" y="5735075"/>
                    <a:pt x="2017993" y="5708524"/>
                    <a:pt x="2010638" y="5682358"/>
                  </a:cubicBezTo>
                  <a:cubicBezTo>
                    <a:pt x="2004741" y="5661486"/>
                    <a:pt x="1987579" y="5649406"/>
                    <a:pt x="1974393" y="5633212"/>
                  </a:cubicBezTo>
                  <a:cubicBezTo>
                    <a:pt x="1968893" y="5626566"/>
                    <a:pt x="1951533" y="5606509"/>
                    <a:pt x="1956370" y="5598292"/>
                  </a:cubicBezTo>
                  <a:cubicBezTo>
                    <a:pt x="1962400" y="5588068"/>
                    <a:pt x="1962864" y="5575962"/>
                    <a:pt x="1960544" y="5564566"/>
                  </a:cubicBezTo>
                  <a:cubicBezTo>
                    <a:pt x="1955774" y="5541096"/>
                    <a:pt x="1942389" y="5519051"/>
                    <a:pt x="1933510" y="5496960"/>
                  </a:cubicBezTo>
                  <a:cubicBezTo>
                    <a:pt x="1922643" y="5469819"/>
                    <a:pt x="1912903" y="5442222"/>
                    <a:pt x="1903295" y="5414611"/>
                  </a:cubicBezTo>
                  <a:cubicBezTo>
                    <a:pt x="1884080" y="5359608"/>
                    <a:pt x="1864400" y="5305254"/>
                    <a:pt x="1841209" y="5251795"/>
                  </a:cubicBezTo>
                  <a:cubicBezTo>
                    <a:pt x="1816228" y="5194128"/>
                    <a:pt x="1786676" y="5136613"/>
                    <a:pt x="1768918" y="5076183"/>
                  </a:cubicBezTo>
                  <a:cubicBezTo>
                    <a:pt x="1751160" y="5015660"/>
                    <a:pt x="1667227" y="4779069"/>
                    <a:pt x="1649317" y="4718904"/>
                  </a:cubicBezTo>
                  <a:cubicBezTo>
                    <a:pt x="1645282" y="4705421"/>
                    <a:pt x="1616306" y="4605075"/>
                    <a:pt x="1613868" y="4599701"/>
                  </a:cubicBezTo>
                  <a:cubicBezTo>
                    <a:pt x="1610985" y="4593334"/>
                    <a:pt x="1588589" y="4514298"/>
                    <a:pt x="1583361" y="4489384"/>
                  </a:cubicBezTo>
                  <a:cubicBezTo>
                    <a:pt x="1581082" y="4478517"/>
                    <a:pt x="1579107" y="4466928"/>
                    <a:pt x="1581751" y="4455981"/>
                  </a:cubicBezTo>
                  <a:cubicBezTo>
                    <a:pt x="1584792" y="4443326"/>
                    <a:pt x="1588887" y="4431154"/>
                    <a:pt x="1591226" y="4418312"/>
                  </a:cubicBezTo>
                  <a:cubicBezTo>
                    <a:pt x="1602404" y="4357134"/>
                    <a:pt x="1599151" y="4294312"/>
                    <a:pt x="1602935" y="4232503"/>
                  </a:cubicBezTo>
                  <a:cubicBezTo>
                    <a:pt x="1606923" y="4167389"/>
                    <a:pt x="1616690" y="4102811"/>
                    <a:pt x="1627988" y="4038617"/>
                  </a:cubicBezTo>
                  <a:cubicBezTo>
                    <a:pt x="1639325" y="3974166"/>
                    <a:pt x="1652246" y="3910005"/>
                    <a:pt x="1662642" y="3845381"/>
                  </a:cubicBezTo>
                  <a:cubicBezTo>
                    <a:pt x="1672979" y="3781134"/>
                    <a:pt x="1678320" y="3716172"/>
                    <a:pt x="1689273" y="3652005"/>
                  </a:cubicBezTo>
                  <a:cubicBezTo>
                    <a:pt x="1700073" y="3588587"/>
                    <a:pt x="1715578" y="3525990"/>
                    <a:pt x="1722071" y="3461876"/>
                  </a:cubicBezTo>
                  <a:cubicBezTo>
                    <a:pt x="1725120" y="3432072"/>
                    <a:pt x="1725583" y="3402122"/>
                    <a:pt x="1726379" y="3372199"/>
                  </a:cubicBezTo>
                  <a:cubicBezTo>
                    <a:pt x="1727041" y="3345065"/>
                    <a:pt x="1729493" y="3317971"/>
                    <a:pt x="1729228" y="3290817"/>
                  </a:cubicBezTo>
                  <a:cubicBezTo>
                    <a:pt x="1728632" y="3229426"/>
                    <a:pt x="1718493" y="3168632"/>
                    <a:pt x="1714849" y="3107434"/>
                  </a:cubicBezTo>
                  <a:cubicBezTo>
                    <a:pt x="1713921" y="3090895"/>
                    <a:pt x="1713325" y="3074323"/>
                    <a:pt x="1713524" y="3057744"/>
                  </a:cubicBezTo>
                  <a:cubicBezTo>
                    <a:pt x="1713657" y="3045480"/>
                    <a:pt x="1722933" y="3035428"/>
                    <a:pt x="1727505" y="3024005"/>
                  </a:cubicBezTo>
                  <a:cubicBezTo>
                    <a:pt x="1737709" y="2998527"/>
                    <a:pt x="1739432" y="2969757"/>
                    <a:pt x="1740823" y="2942649"/>
                  </a:cubicBezTo>
                  <a:cubicBezTo>
                    <a:pt x="1743871" y="2883571"/>
                    <a:pt x="1748974" y="2824135"/>
                    <a:pt x="1749967" y="2764984"/>
                  </a:cubicBezTo>
                  <a:cubicBezTo>
                    <a:pt x="1750498" y="2732735"/>
                    <a:pt x="1747847" y="2700499"/>
                    <a:pt x="1750299" y="2668276"/>
                  </a:cubicBezTo>
                  <a:cubicBezTo>
                    <a:pt x="1752684" y="2636524"/>
                    <a:pt x="1756991" y="2605183"/>
                    <a:pt x="1757521" y="2573278"/>
                  </a:cubicBezTo>
                  <a:cubicBezTo>
                    <a:pt x="1758515" y="2507846"/>
                    <a:pt x="1756991" y="2442214"/>
                    <a:pt x="1756527" y="2376762"/>
                  </a:cubicBezTo>
                  <a:cubicBezTo>
                    <a:pt x="1756130" y="2313960"/>
                    <a:pt x="1755202" y="2251164"/>
                    <a:pt x="1753347" y="2188382"/>
                  </a:cubicBezTo>
                  <a:cubicBezTo>
                    <a:pt x="1751425" y="2123963"/>
                    <a:pt x="1748245" y="2059591"/>
                    <a:pt x="1746522" y="1995159"/>
                  </a:cubicBezTo>
                  <a:cubicBezTo>
                    <a:pt x="1744799" y="1932940"/>
                    <a:pt x="1743275" y="1870502"/>
                    <a:pt x="1735258" y="1808707"/>
                  </a:cubicBezTo>
                  <a:cubicBezTo>
                    <a:pt x="1756792" y="1817633"/>
                    <a:pt x="1779454" y="1823550"/>
                    <a:pt x="1800856" y="1832846"/>
                  </a:cubicBezTo>
                  <a:cubicBezTo>
                    <a:pt x="1821595" y="1841871"/>
                    <a:pt x="1839883" y="1855017"/>
                    <a:pt x="1858105" y="1868256"/>
                  </a:cubicBezTo>
                  <a:cubicBezTo>
                    <a:pt x="1875863" y="1881117"/>
                    <a:pt x="1894151" y="1893123"/>
                    <a:pt x="1911975" y="1905846"/>
                  </a:cubicBezTo>
                  <a:cubicBezTo>
                    <a:pt x="1919926" y="1911511"/>
                    <a:pt x="1927745" y="1917309"/>
                    <a:pt x="1935299" y="1923517"/>
                  </a:cubicBezTo>
                  <a:cubicBezTo>
                    <a:pt x="1938413" y="1926075"/>
                    <a:pt x="1941992" y="1930760"/>
                    <a:pt x="1945768" y="1932151"/>
                  </a:cubicBezTo>
                  <a:cubicBezTo>
                    <a:pt x="1948684" y="1933198"/>
                    <a:pt x="1952195" y="1932562"/>
                    <a:pt x="1954713" y="1934636"/>
                  </a:cubicBezTo>
                  <a:cubicBezTo>
                    <a:pt x="1960876" y="1939785"/>
                    <a:pt x="1965646" y="1946291"/>
                    <a:pt x="1972007" y="1951374"/>
                  </a:cubicBezTo>
                  <a:cubicBezTo>
                    <a:pt x="1977773" y="1955972"/>
                    <a:pt x="1983471" y="1960657"/>
                    <a:pt x="1989103" y="1965388"/>
                  </a:cubicBezTo>
                  <a:cubicBezTo>
                    <a:pt x="1999638" y="1974233"/>
                    <a:pt x="2010107" y="1983185"/>
                    <a:pt x="2020643" y="1992071"/>
                  </a:cubicBezTo>
                  <a:cubicBezTo>
                    <a:pt x="2043106" y="2011041"/>
                    <a:pt x="2065634" y="2030052"/>
                    <a:pt x="2089555" y="2047299"/>
                  </a:cubicBezTo>
                  <a:cubicBezTo>
                    <a:pt x="2135473" y="2080509"/>
                    <a:pt x="2188813" y="2106802"/>
                    <a:pt x="2242750" y="2124242"/>
                  </a:cubicBezTo>
                  <a:cubicBezTo>
                    <a:pt x="2269983" y="2133041"/>
                    <a:pt x="2297680" y="2137613"/>
                    <a:pt x="2326305" y="2137441"/>
                  </a:cubicBezTo>
                  <a:cubicBezTo>
                    <a:pt x="2356984" y="2137242"/>
                    <a:pt x="2384084" y="2128602"/>
                    <a:pt x="2412841" y="2118954"/>
                  </a:cubicBezTo>
                  <a:cubicBezTo>
                    <a:pt x="2442924" y="2108876"/>
                    <a:pt x="2472940" y="2106948"/>
                    <a:pt x="2504082" y="2102707"/>
                  </a:cubicBezTo>
                  <a:cubicBezTo>
                    <a:pt x="2535954" y="2098360"/>
                    <a:pt x="2567097" y="2089600"/>
                    <a:pt x="2599034" y="2085214"/>
                  </a:cubicBezTo>
                  <a:cubicBezTo>
                    <a:pt x="2662446" y="2076501"/>
                    <a:pt x="2725328" y="2063388"/>
                    <a:pt x="2789402" y="2060558"/>
                  </a:cubicBezTo>
                  <a:cubicBezTo>
                    <a:pt x="2811135" y="2052455"/>
                    <a:pt x="2832472" y="2043019"/>
                    <a:pt x="2853542" y="2033279"/>
                  </a:cubicBezTo>
                  <a:cubicBezTo>
                    <a:pt x="2884486" y="2018940"/>
                    <a:pt x="2916357" y="2003660"/>
                    <a:pt x="2943326" y="1982496"/>
                  </a:cubicBezTo>
                  <a:cubicBezTo>
                    <a:pt x="2951675" y="1975963"/>
                    <a:pt x="2961680" y="1967747"/>
                    <a:pt x="2964927" y="1957211"/>
                  </a:cubicBezTo>
                  <a:cubicBezTo>
                    <a:pt x="2967511" y="1948776"/>
                    <a:pt x="2963867" y="1938976"/>
                    <a:pt x="2961481" y="1930925"/>
                  </a:cubicBezTo>
                  <a:cubicBezTo>
                    <a:pt x="2958036" y="1919184"/>
                    <a:pt x="2955054" y="1907197"/>
                    <a:pt x="2958499" y="1895052"/>
                  </a:cubicBezTo>
                  <a:cubicBezTo>
                    <a:pt x="2962409" y="1902148"/>
                    <a:pt x="2979371" y="1899359"/>
                    <a:pt x="2985468" y="1898511"/>
                  </a:cubicBezTo>
                  <a:cubicBezTo>
                    <a:pt x="2996335" y="1897013"/>
                    <a:pt x="3010117" y="1894184"/>
                    <a:pt x="3018068" y="1886014"/>
                  </a:cubicBezTo>
                  <a:cubicBezTo>
                    <a:pt x="3021182" y="1882846"/>
                    <a:pt x="3019460" y="1851412"/>
                    <a:pt x="3018267" y="1846986"/>
                  </a:cubicBezTo>
                  <a:close/>
                </a:path>
              </a:pathLst>
            </a:custGeom>
            <a:solidFill>
              <a:srgbClr val="000000"/>
            </a:solidFill>
            <a:ln w="9525" cap="flat">
              <a:no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F40799BE-4287-4914-96D6-1D127FDE5AEE}"/>
                </a:ext>
              </a:extLst>
            </p:cNvPr>
            <p:cNvSpPr/>
            <p:nvPr/>
          </p:nvSpPr>
          <p:spPr>
            <a:xfrm>
              <a:off x="5436221" y="2088708"/>
              <a:ext cx="430696" cy="410817"/>
            </a:xfrm>
            <a:custGeom>
              <a:avLst/>
              <a:gdLst>
                <a:gd name="connsiteX0" fmla="*/ 231005 w 430695"/>
                <a:gd name="connsiteY0" fmla="*/ 52916 h 410817"/>
                <a:gd name="connsiteX1" fmla="*/ 429476 w 430695"/>
                <a:gd name="connsiteY1" fmla="*/ 115228 h 410817"/>
                <a:gd name="connsiteX2" fmla="*/ 247544 w 430695"/>
                <a:gd name="connsiteY2" fmla="*/ 4970 h 410817"/>
                <a:gd name="connsiteX3" fmla="*/ 221557 w 430695"/>
                <a:gd name="connsiteY3" fmla="*/ 21508 h 410817"/>
                <a:gd name="connsiteX4" fmla="*/ 4970 w 430695"/>
                <a:gd name="connsiteY4" fmla="*/ 159338 h 410817"/>
                <a:gd name="connsiteX5" fmla="*/ 62934 w 430695"/>
                <a:gd name="connsiteY5" fmla="*/ 357802 h 410817"/>
                <a:gd name="connsiteX6" fmla="*/ 148312 w 430695"/>
                <a:gd name="connsiteY6" fmla="*/ 409300 h 410817"/>
                <a:gd name="connsiteX7" fmla="*/ 35297 w 430695"/>
                <a:gd name="connsiteY7" fmla="*/ 156574 h 410817"/>
                <a:gd name="connsiteX8" fmla="*/ 231005 w 430695"/>
                <a:gd name="connsiteY8" fmla="*/ 52916 h 41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95" h="410817">
                  <a:moveTo>
                    <a:pt x="231005" y="52916"/>
                  </a:moveTo>
                  <a:lnTo>
                    <a:pt x="429476" y="115228"/>
                  </a:lnTo>
                  <a:lnTo>
                    <a:pt x="247544" y="4970"/>
                  </a:lnTo>
                  <a:cubicBezTo>
                    <a:pt x="247544" y="4970"/>
                    <a:pt x="338904" y="38040"/>
                    <a:pt x="221557" y="21508"/>
                  </a:cubicBezTo>
                  <a:cubicBezTo>
                    <a:pt x="104208" y="4970"/>
                    <a:pt x="4970" y="32534"/>
                    <a:pt x="4970" y="159338"/>
                  </a:cubicBezTo>
                  <a:cubicBezTo>
                    <a:pt x="4970" y="286134"/>
                    <a:pt x="62934" y="357802"/>
                    <a:pt x="62934" y="357802"/>
                  </a:cubicBezTo>
                  <a:lnTo>
                    <a:pt x="148312" y="409300"/>
                  </a:lnTo>
                  <a:cubicBezTo>
                    <a:pt x="148312" y="409300"/>
                    <a:pt x="23973" y="382657"/>
                    <a:pt x="35297" y="156574"/>
                  </a:cubicBezTo>
                  <a:cubicBezTo>
                    <a:pt x="41373" y="35158"/>
                    <a:pt x="231005" y="52916"/>
                    <a:pt x="231005" y="52916"/>
                  </a:cubicBezTo>
                  <a:close/>
                </a:path>
              </a:pathLst>
            </a:custGeom>
            <a:solidFill>
              <a:srgbClr val="FFFFFF"/>
            </a:solidFill>
            <a:ln w="9525" cap="flat">
              <a:noFill/>
              <a:prstDash val="solid"/>
              <a:round/>
            </a:ln>
          </p:spPr>
          <p:txBody>
            <a:bodyPr rtlCol="0" anchor="ctr"/>
            <a:lstStyle/>
            <a:p>
              <a:endParaRPr lang="en-US"/>
            </a:p>
          </p:txBody>
        </p:sp>
        <p:sp>
          <p:nvSpPr>
            <p:cNvPr id="27" name="Freeform: Shape 26">
              <a:extLst>
                <a:ext uri="{FF2B5EF4-FFF2-40B4-BE49-F238E27FC236}">
                  <a16:creationId xmlns:a16="http://schemas.microsoft.com/office/drawing/2014/main" id="{DBBA51F8-1403-4A0A-A098-C812A6F18420}"/>
                </a:ext>
              </a:extLst>
            </p:cNvPr>
            <p:cNvSpPr/>
            <p:nvPr/>
          </p:nvSpPr>
          <p:spPr>
            <a:xfrm>
              <a:off x="7781544" y="1675194"/>
              <a:ext cx="324678" cy="225287"/>
            </a:xfrm>
            <a:custGeom>
              <a:avLst/>
              <a:gdLst>
                <a:gd name="connsiteX0" fmla="*/ 324877 w 324678"/>
                <a:gd name="connsiteY0" fmla="*/ 38272 h 225286"/>
                <a:gd name="connsiteX1" fmla="*/ 241521 w 324678"/>
                <a:gd name="connsiteY1" fmla="*/ 4970 h 225286"/>
                <a:gd name="connsiteX2" fmla="*/ 69640 w 324678"/>
                <a:gd name="connsiteY2" fmla="*/ 94998 h 225286"/>
                <a:gd name="connsiteX3" fmla="*/ 4970 w 324678"/>
                <a:gd name="connsiteY3" fmla="*/ 226579 h 225286"/>
                <a:gd name="connsiteX4" fmla="*/ 37305 w 324678"/>
                <a:gd name="connsiteY4" fmla="*/ 205806 h 225286"/>
                <a:gd name="connsiteX5" fmla="*/ 84615 w 324678"/>
                <a:gd name="connsiteY5" fmla="*/ 100770 h 225286"/>
                <a:gd name="connsiteX6" fmla="*/ 244105 w 324678"/>
                <a:gd name="connsiteY6" fmla="*/ 19971 h 225286"/>
                <a:gd name="connsiteX7" fmla="*/ 324877 w 324678"/>
                <a:gd name="connsiteY7" fmla="*/ 38272 h 22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678" h="225286">
                  <a:moveTo>
                    <a:pt x="324877" y="38272"/>
                  </a:moveTo>
                  <a:cubicBezTo>
                    <a:pt x="324877" y="38272"/>
                    <a:pt x="308510" y="4970"/>
                    <a:pt x="241521" y="4970"/>
                  </a:cubicBezTo>
                  <a:cubicBezTo>
                    <a:pt x="174597" y="4970"/>
                    <a:pt x="101379" y="63266"/>
                    <a:pt x="69640" y="94998"/>
                  </a:cubicBezTo>
                  <a:cubicBezTo>
                    <a:pt x="37901" y="126737"/>
                    <a:pt x="4970" y="226579"/>
                    <a:pt x="4970" y="226579"/>
                  </a:cubicBezTo>
                  <a:cubicBezTo>
                    <a:pt x="4970" y="226579"/>
                    <a:pt x="32136" y="211001"/>
                    <a:pt x="37305" y="205806"/>
                  </a:cubicBezTo>
                  <a:cubicBezTo>
                    <a:pt x="42540" y="200611"/>
                    <a:pt x="55195" y="130203"/>
                    <a:pt x="84615" y="100770"/>
                  </a:cubicBezTo>
                  <a:cubicBezTo>
                    <a:pt x="114035" y="71337"/>
                    <a:pt x="186392" y="19971"/>
                    <a:pt x="244105" y="19971"/>
                  </a:cubicBezTo>
                  <a:cubicBezTo>
                    <a:pt x="301819" y="19971"/>
                    <a:pt x="324877" y="38272"/>
                    <a:pt x="324877" y="38272"/>
                  </a:cubicBezTo>
                  <a:close/>
                </a:path>
              </a:pathLst>
            </a:custGeom>
            <a:solidFill>
              <a:srgbClr val="FFFFFF"/>
            </a:solidFill>
            <a:ln w="9525" cap="flat">
              <a:no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2D647C94-F12C-414A-9ED8-1D5844A4E1AE}"/>
                </a:ext>
              </a:extLst>
            </p:cNvPr>
            <p:cNvSpPr/>
            <p:nvPr/>
          </p:nvSpPr>
          <p:spPr>
            <a:xfrm>
              <a:off x="7812431" y="1953357"/>
              <a:ext cx="178904" cy="79513"/>
            </a:xfrm>
            <a:custGeom>
              <a:avLst/>
              <a:gdLst>
                <a:gd name="connsiteX0" fmla="*/ 166835 w 178904"/>
                <a:gd name="connsiteY0" fmla="*/ 56911 h 79513"/>
                <a:gd name="connsiteX1" fmla="*/ 89509 w 178904"/>
                <a:gd name="connsiteY1" fmla="*/ 44355 h 79513"/>
                <a:gd name="connsiteX2" fmla="*/ 27224 w 178904"/>
                <a:gd name="connsiteY2" fmla="*/ 4970 h 79513"/>
                <a:gd name="connsiteX3" fmla="*/ 5291 w 178904"/>
                <a:gd name="connsiteY3" fmla="*/ 26902 h 79513"/>
                <a:gd name="connsiteX4" fmla="*/ 77980 w 178904"/>
                <a:gd name="connsiteY4" fmla="*/ 68454 h 79513"/>
                <a:gd name="connsiteX5" fmla="*/ 176112 w 178904"/>
                <a:gd name="connsiteY5" fmla="*/ 77684 h 79513"/>
                <a:gd name="connsiteX6" fmla="*/ 166835 w 178904"/>
                <a:gd name="connsiteY6" fmla="*/ 56911 h 7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904" h="79513">
                  <a:moveTo>
                    <a:pt x="166835" y="56911"/>
                  </a:moveTo>
                  <a:cubicBezTo>
                    <a:pt x="162264" y="56911"/>
                    <a:pt x="127741" y="66281"/>
                    <a:pt x="89509" y="44355"/>
                  </a:cubicBezTo>
                  <a:cubicBezTo>
                    <a:pt x="51343" y="22423"/>
                    <a:pt x="27224" y="4970"/>
                    <a:pt x="27224" y="4970"/>
                  </a:cubicBezTo>
                  <a:cubicBezTo>
                    <a:pt x="27224" y="4970"/>
                    <a:pt x="1845" y="23436"/>
                    <a:pt x="5291" y="26902"/>
                  </a:cubicBezTo>
                  <a:cubicBezTo>
                    <a:pt x="8737" y="30367"/>
                    <a:pt x="52602" y="56911"/>
                    <a:pt x="77980" y="68454"/>
                  </a:cubicBezTo>
                  <a:cubicBezTo>
                    <a:pt x="103358" y="79997"/>
                    <a:pt x="176112" y="77684"/>
                    <a:pt x="176112" y="77684"/>
                  </a:cubicBezTo>
                  <a:lnTo>
                    <a:pt x="166835" y="56911"/>
                  </a:lnTo>
                  <a:close/>
                </a:path>
              </a:pathLst>
            </a:custGeom>
            <a:solidFill>
              <a:srgbClr val="FFFFFF"/>
            </a:solidFill>
            <a:ln w="9525" cap="flat">
              <a:noFill/>
              <a:prstDash val="solid"/>
              <a:round/>
            </a:ln>
          </p:spPr>
          <p:txBody>
            <a:bodyPr rtlCol="0" anchor="ctr"/>
            <a:lstStyle/>
            <a:p>
              <a:endParaRPr lang="en-US"/>
            </a:p>
          </p:txBody>
        </p:sp>
        <p:sp>
          <p:nvSpPr>
            <p:cNvPr id="29" name="Freeform: Shape 28">
              <a:extLst>
                <a:ext uri="{FF2B5EF4-FFF2-40B4-BE49-F238E27FC236}">
                  <a16:creationId xmlns:a16="http://schemas.microsoft.com/office/drawing/2014/main" id="{BC4CA80B-60C4-4B6F-BB9E-D375412E3B71}"/>
                </a:ext>
              </a:extLst>
            </p:cNvPr>
            <p:cNvSpPr/>
            <p:nvPr/>
          </p:nvSpPr>
          <p:spPr>
            <a:xfrm>
              <a:off x="5944680" y="826087"/>
              <a:ext cx="503583" cy="821635"/>
            </a:xfrm>
            <a:custGeom>
              <a:avLst/>
              <a:gdLst>
                <a:gd name="connsiteX0" fmla="*/ 499547 w 503582"/>
                <a:gd name="connsiteY0" fmla="*/ 822682 h 821634"/>
                <a:gd name="connsiteX1" fmla="*/ 227420 w 503582"/>
                <a:gd name="connsiteY1" fmla="*/ 276884 h 821634"/>
                <a:gd name="connsiteX2" fmla="*/ 4970 w 503582"/>
                <a:gd name="connsiteY2" fmla="*/ 66334 h 821634"/>
                <a:gd name="connsiteX3" fmla="*/ 4970 w 503582"/>
                <a:gd name="connsiteY3" fmla="*/ 28598 h 821634"/>
                <a:gd name="connsiteX4" fmla="*/ 34582 w 503582"/>
                <a:gd name="connsiteY4" fmla="*/ 4970 h 821634"/>
                <a:gd name="connsiteX5" fmla="*/ 32766 w 503582"/>
                <a:gd name="connsiteY5" fmla="*/ 32567 h 821634"/>
                <a:gd name="connsiteX6" fmla="*/ 155925 w 503582"/>
                <a:gd name="connsiteY6" fmla="*/ 102088 h 821634"/>
                <a:gd name="connsiteX7" fmla="*/ 320789 w 503582"/>
                <a:gd name="connsiteY7" fmla="*/ 131879 h 821634"/>
                <a:gd name="connsiteX8" fmla="*/ 396266 w 503582"/>
                <a:gd name="connsiteY8" fmla="*/ 165646 h 821634"/>
                <a:gd name="connsiteX9" fmla="*/ 350580 w 503582"/>
                <a:gd name="connsiteY9" fmla="*/ 259000 h 821634"/>
                <a:gd name="connsiteX10" fmla="*/ 382365 w 503582"/>
                <a:gd name="connsiteY10" fmla="*/ 288361 h 821634"/>
                <a:gd name="connsiteX11" fmla="*/ 378383 w 503582"/>
                <a:gd name="connsiteY11" fmla="*/ 367589 h 821634"/>
                <a:gd name="connsiteX12" fmla="*/ 499547 w 503582"/>
                <a:gd name="connsiteY12" fmla="*/ 822682 h 82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3582" h="821634">
                  <a:moveTo>
                    <a:pt x="499547" y="822682"/>
                  </a:moveTo>
                  <a:cubicBezTo>
                    <a:pt x="499547" y="814737"/>
                    <a:pt x="340647" y="411951"/>
                    <a:pt x="227420" y="276884"/>
                  </a:cubicBezTo>
                  <a:cubicBezTo>
                    <a:pt x="114201" y="141812"/>
                    <a:pt x="4970" y="66334"/>
                    <a:pt x="4970" y="66334"/>
                  </a:cubicBezTo>
                  <a:lnTo>
                    <a:pt x="4970" y="28598"/>
                  </a:lnTo>
                  <a:lnTo>
                    <a:pt x="34582" y="4970"/>
                  </a:lnTo>
                  <a:lnTo>
                    <a:pt x="32766" y="32567"/>
                  </a:lnTo>
                  <a:cubicBezTo>
                    <a:pt x="32766" y="32567"/>
                    <a:pt x="96767" y="93362"/>
                    <a:pt x="155925" y="102088"/>
                  </a:cubicBezTo>
                  <a:cubicBezTo>
                    <a:pt x="215083" y="110815"/>
                    <a:pt x="312837" y="123934"/>
                    <a:pt x="320789" y="131879"/>
                  </a:cubicBezTo>
                  <a:cubicBezTo>
                    <a:pt x="328727" y="139830"/>
                    <a:pt x="396266" y="165646"/>
                    <a:pt x="396266" y="165646"/>
                  </a:cubicBezTo>
                  <a:lnTo>
                    <a:pt x="350580" y="259000"/>
                  </a:lnTo>
                  <a:cubicBezTo>
                    <a:pt x="350580" y="259000"/>
                    <a:pt x="377515" y="263718"/>
                    <a:pt x="382365" y="288361"/>
                  </a:cubicBezTo>
                  <a:cubicBezTo>
                    <a:pt x="386374" y="308782"/>
                    <a:pt x="378383" y="336075"/>
                    <a:pt x="378383" y="367589"/>
                  </a:cubicBezTo>
                  <a:cubicBezTo>
                    <a:pt x="378383" y="437110"/>
                    <a:pt x="499547" y="822682"/>
                    <a:pt x="499547" y="822682"/>
                  </a:cubicBezTo>
                  <a:close/>
                </a:path>
              </a:pathLst>
            </a:custGeom>
            <a:solidFill>
              <a:srgbClr val="FFFFFF"/>
            </a:solidFill>
            <a:ln w="9525" cap="flat">
              <a:no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6A6450A8-1E8E-4B15-8FEB-3E92D26AE1D7}"/>
                </a:ext>
              </a:extLst>
            </p:cNvPr>
            <p:cNvSpPr/>
            <p:nvPr/>
          </p:nvSpPr>
          <p:spPr>
            <a:xfrm>
              <a:off x="6359811" y="1016554"/>
              <a:ext cx="271670" cy="596348"/>
            </a:xfrm>
            <a:custGeom>
              <a:avLst/>
              <a:gdLst>
                <a:gd name="connsiteX0" fmla="*/ 270205 w 271669"/>
                <a:gd name="connsiteY0" fmla="*/ 596891 h 596347"/>
                <a:gd name="connsiteX1" fmla="*/ 149961 w 271669"/>
                <a:gd name="connsiteY1" fmla="*/ 328740 h 596347"/>
                <a:gd name="connsiteX2" fmla="*/ 4970 w 271669"/>
                <a:gd name="connsiteY2" fmla="*/ 102300 h 596347"/>
                <a:gd name="connsiteX3" fmla="*/ 29155 w 271669"/>
                <a:gd name="connsiteY3" fmla="*/ 46330 h 596347"/>
                <a:gd name="connsiteX4" fmla="*/ 4970 w 271669"/>
                <a:gd name="connsiteY4" fmla="*/ 4970 h 596347"/>
                <a:gd name="connsiteX5" fmla="*/ 114207 w 271669"/>
                <a:gd name="connsiteY5" fmla="*/ 191686 h 596347"/>
                <a:gd name="connsiteX6" fmla="*/ 142023 w 271669"/>
                <a:gd name="connsiteY6" fmla="*/ 138054 h 596347"/>
                <a:gd name="connsiteX7" fmla="*/ 185716 w 271669"/>
                <a:gd name="connsiteY7" fmla="*/ 300930 h 596347"/>
                <a:gd name="connsiteX8" fmla="*/ 270205 w 271669"/>
                <a:gd name="connsiteY8" fmla="*/ 596891 h 59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669" h="596347">
                  <a:moveTo>
                    <a:pt x="270205" y="596891"/>
                  </a:moveTo>
                  <a:lnTo>
                    <a:pt x="149961" y="328740"/>
                  </a:lnTo>
                  <a:lnTo>
                    <a:pt x="4970" y="102300"/>
                  </a:lnTo>
                  <a:lnTo>
                    <a:pt x="29155" y="46330"/>
                  </a:lnTo>
                  <a:lnTo>
                    <a:pt x="4970" y="4970"/>
                  </a:lnTo>
                  <a:lnTo>
                    <a:pt x="114207" y="191686"/>
                  </a:lnTo>
                  <a:lnTo>
                    <a:pt x="142023" y="138054"/>
                  </a:lnTo>
                  <a:lnTo>
                    <a:pt x="185716" y="300930"/>
                  </a:lnTo>
                  <a:lnTo>
                    <a:pt x="270205" y="596891"/>
                  </a:lnTo>
                  <a:close/>
                </a:path>
              </a:pathLst>
            </a:custGeom>
            <a:solidFill>
              <a:srgbClr val="FFFFFF"/>
            </a:solidFill>
            <a:ln w="9525" cap="flat">
              <a:no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AFBF788E-C323-4269-8984-332CD2944C0B}"/>
                </a:ext>
              </a:extLst>
            </p:cNvPr>
            <p:cNvSpPr/>
            <p:nvPr/>
          </p:nvSpPr>
          <p:spPr>
            <a:xfrm>
              <a:off x="6367344" y="934658"/>
              <a:ext cx="139148" cy="245165"/>
            </a:xfrm>
            <a:custGeom>
              <a:avLst/>
              <a:gdLst>
                <a:gd name="connsiteX0" fmla="*/ 134491 w 139147"/>
                <a:gd name="connsiteY0" fmla="*/ 219951 h 245165"/>
                <a:gd name="connsiteX1" fmla="*/ 108662 w 139147"/>
                <a:gd name="connsiteY1" fmla="*/ 237835 h 245165"/>
                <a:gd name="connsiteX2" fmla="*/ 5375 w 139147"/>
                <a:gd name="connsiteY2" fmla="*/ 63039 h 245165"/>
                <a:gd name="connsiteX3" fmla="*/ 66951 w 139147"/>
                <a:gd name="connsiteY3" fmla="*/ 53106 h 245165"/>
                <a:gd name="connsiteX4" fmla="*/ 114626 w 139147"/>
                <a:gd name="connsiteY4" fmla="*/ 5431 h 245165"/>
                <a:gd name="connsiteX5" fmla="*/ 136472 w 139147"/>
                <a:gd name="connsiteY5" fmla="*/ 37210 h 245165"/>
                <a:gd name="connsiteX6" fmla="*/ 134491 w 139147"/>
                <a:gd name="connsiteY6" fmla="*/ 219951 h 2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147" h="245165">
                  <a:moveTo>
                    <a:pt x="134491" y="219951"/>
                  </a:moveTo>
                  <a:cubicBezTo>
                    <a:pt x="134491" y="219951"/>
                    <a:pt x="108662" y="251736"/>
                    <a:pt x="108662" y="237835"/>
                  </a:cubicBezTo>
                  <a:cubicBezTo>
                    <a:pt x="108662" y="223933"/>
                    <a:pt x="-2563" y="63039"/>
                    <a:pt x="5375" y="63039"/>
                  </a:cubicBezTo>
                  <a:cubicBezTo>
                    <a:pt x="13320" y="63039"/>
                    <a:pt x="66951" y="53106"/>
                    <a:pt x="66951" y="53106"/>
                  </a:cubicBezTo>
                  <a:cubicBezTo>
                    <a:pt x="66951" y="53106"/>
                    <a:pt x="120590" y="-525"/>
                    <a:pt x="114626" y="5431"/>
                  </a:cubicBezTo>
                  <a:cubicBezTo>
                    <a:pt x="108662" y="11395"/>
                    <a:pt x="143429" y="30259"/>
                    <a:pt x="136472" y="37210"/>
                  </a:cubicBezTo>
                  <a:cubicBezTo>
                    <a:pt x="129528" y="44168"/>
                    <a:pt x="134491" y="219951"/>
                    <a:pt x="134491" y="219951"/>
                  </a:cubicBezTo>
                  <a:close/>
                </a:path>
              </a:pathLst>
            </a:custGeom>
            <a:solidFill>
              <a:srgbClr val="FFFFFF"/>
            </a:solidFill>
            <a:ln w="9525" cap="flat">
              <a:no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A83CA13-A0CD-406E-A4EC-8A143FC71244}"/>
                </a:ext>
              </a:extLst>
            </p:cNvPr>
            <p:cNvSpPr/>
            <p:nvPr/>
          </p:nvSpPr>
          <p:spPr>
            <a:xfrm>
              <a:off x="6258505" y="1070193"/>
              <a:ext cx="59635" cy="72887"/>
            </a:xfrm>
            <a:custGeom>
              <a:avLst/>
              <a:gdLst>
                <a:gd name="connsiteX0" fmla="*/ 36755 w 59634"/>
                <a:gd name="connsiteY0" fmla="*/ 14895 h 72886"/>
                <a:gd name="connsiteX1" fmla="*/ 4970 w 59634"/>
                <a:gd name="connsiteY1" fmla="*/ 74491 h 72886"/>
                <a:gd name="connsiteX2" fmla="*/ 56606 w 59634"/>
                <a:gd name="connsiteY2" fmla="*/ 4970 h 72886"/>
                <a:gd name="connsiteX3" fmla="*/ 36755 w 59634"/>
                <a:gd name="connsiteY3" fmla="*/ 14895 h 72886"/>
              </a:gdLst>
              <a:ahLst/>
              <a:cxnLst>
                <a:cxn ang="0">
                  <a:pos x="connsiteX0" y="connsiteY0"/>
                </a:cxn>
                <a:cxn ang="0">
                  <a:pos x="connsiteX1" y="connsiteY1"/>
                </a:cxn>
                <a:cxn ang="0">
                  <a:pos x="connsiteX2" y="connsiteY2"/>
                </a:cxn>
                <a:cxn ang="0">
                  <a:pos x="connsiteX3" y="connsiteY3"/>
                </a:cxn>
              </a:cxnLst>
              <a:rect l="l" t="t" r="r" b="b"/>
              <a:pathLst>
                <a:path w="59634" h="72886">
                  <a:moveTo>
                    <a:pt x="36755" y="14895"/>
                  </a:moveTo>
                  <a:lnTo>
                    <a:pt x="4970" y="74491"/>
                  </a:lnTo>
                  <a:lnTo>
                    <a:pt x="56606" y="4970"/>
                  </a:lnTo>
                  <a:lnTo>
                    <a:pt x="36755" y="14895"/>
                  </a:lnTo>
                  <a:close/>
                </a:path>
              </a:pathLst>
            </a:custGeom>
            <a:solidFill>
              <a:srgbClr val="000000"/>
            </a:solidFill>
            <a:ln w="9525" cap="flat">
              <a:no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BF684812-4A0A-4B76-A6FB-FB5362A82F8B}"/>
                </a:ext>
              </a:extLst>
            </p:cNvPr>
            <p:cNvSpPr/>
            <p:nvPr/>
          </p:nvSpPr>
          <p:spPr>
            <a:xfrm>
              <a:off x="6120841" y="5472452"/>
              <a:ext cx="848139" cy="576470"/>
            </a:xfrm>
            <a:custGeom>
              <a:avLst/>
              <a:gdLst>
                <a:gd name="connsiteX0" fmla="*/ 4970 w 848139"/>
                <a:gd name="connsiteY0" fmla="*/ 101286 h 576469"/>
                <a:gd name="connsiteX1" fmla="*/ 95535 w 848139"/>
                <a:gd name="connsiteY1" fmla="*/ 4970 h 576469"/>
                <a:gd name="connsiteX2" fmla="*/ 804347 w 848139"/>
                <a:gd name="connsiteY2" fmla="*/ 427256 h 576469"/>
                <a:gd name="connsiteX3" fmla="*/ 846953 w 848139"/>
                <a:gd name="connsiteY3" fmla="*/ 576648 h 576469"/>
                <a:gd name="connsiteX4" fmla="*/ 30891 w 848139"/>
                <a:gd name="connsiteY4" fmla="*/ 120654 h 576469"/>
                <a:gd name="connsiteX5" fmla="*/ 4970 w 848139"/>
                <a:gd name="connsiteY5" fmla="*/ 101286 h 57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139" h="576469">
                  <a:moveTo>
                    <a:pt x="4970" y="101286"/>
                  </a:moveTo>
                  <a:lnTo>
                    <a:pt x="95535" y="4970"/>
                  </a:lnTo>
                  <a:lnTo>
                    <a:pt x="804347" y="427256"/>
                  </a:lnTo>
                  <a:lnTo>
                    <a:pt x="846953" y="576648"/>
                  </a:lnTo>
                  <a:lnTo>
                    <a:pt x="30891" y="120654"/>
                  </a:lnTo>
                  <a:lnTo>
                    <a:pt x="4970" y="101286"/>
                  </a:lnTo>
                  <a:close/>
                </a:path>
              </a:pathLst>
            </a:custGeom>
            <a:solidFill>
              <a:schemeClr val="bg1">
                <a:lumMod val="75000"/>
              </a:schemeClr>
            </a:solidFill>
            <a:ln w="9525" cap="flat">
              <a:no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113B7807-27BD-4EB2-9664-5E763CEC8EC8}"/>
                </a:ext>
              </a:extLst>
            </p:cNvPr>
            <p:cNvSpPr/>
            <p:nvPr/>
          </p:nvSpPr>
          <p:spPr>
            <a:xfrm>
              <a:off x="2081917" y="1114819"/>
              <a:ext cx="8905461" cy="2226365"/>
            </a:xfrm>
            <a:custGeom>
              <a:avLst/>
              <a:gdLst>
                <a:gd name="connsiteX0" fmla="*/ 7229 w 8905460"/>
                <a:gd name="connsiteY0" fmla="*/ 2003974 h 2226365"/>
                <a:gd name="connsiteX1" fmla="*/ 8890552 w 8905460"/>
                <a:gd name="connsiteY1" fmla="*/ 4970 h 2226365"/>
                <a:gd name="connsiteX2" fmla="*/ 8901352 w 8905460"/>
                <a:gd name="connsiteY2" fmla="*/ 98689 h 2226365"/>
                <a:gd name="connsiteX3" fmla="*/ 4970 w 8905460"/>
                <a:gd name="connsiteY3" fmla="*/ 2224755 h 2226365"/>
                <a:gd name="connsiteX4" fmla="*/ 17347 w 8905460"/>
                <a:gd name="connsiteY4" fmla="*/ 2033480 h 2226365"/>
                <a:gd name="connsiteX5" fmla="*/ 7229 w 8905460"/>
                <a:gd name="connsiteY5" fmla="*/ 2003974 h 222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05460" h="2226365">
                  <a:moveTo>
                    <a:pt x="7229" y="2003974"/>
                  </a:moveTo>
                  <a:lnTo>
                    <a:pt x="8890552" y="4970"/>
                  </a:lnTo>
                  <a:lnTo>
                    <a:pt x="8901352" y="98689"/>
                  </a:lnTo>
                  <a:lnTo>
                    <a:pt x="4970" y="2224755"/>
                  </a:lnTo>
                  <a:lnTo>
                    <a:pt x="17347" y="2033480"/>
                  </a:lnTo>
                  <a:lnTo>
                    <a:pt x="7229" y="2003974"/>
                  </a:lnTo>
                  <a:close/>
                </a:path>
              </a:pathLst>
            </a:custGeom>
            <a:solidFill>
              <a:srgbClr val="7F7F7F">
                <a:alpha val="39000"/>
              </a:srgbClr>
            </a:solidFill>
            <a:ln w="9525" cap="flat">
              <a:no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78B1B564-266A-4A2E-8EE2-6B689554A57A}"/>
                </a:ext>
              </a:extLst>
            </p:cNvPr>
            <p:cNvSpPr/>
            <p:nvPr/>
          </p:nvSpPr>
          <p:spPr>
            <a:xfrm>
              <a:off x="9024332" y="1184104"/>
              <a:ext cx="298174" cy="868017"/>
            </a:xfrm>
            <a:custGeom>
              <a:avLst/>
              <a:gdLst>
                <a:gd name="connsiteX0" fmla="*/ 13318 w 298173"/>
                <a:gd name="connsiteY0" fmla="*/ 52059 h 868017"/>
                <a:gd name="connsiteX1" fmla="*/ 129143 w 298173"/>
                <a:gd name="connsiteY1" fmla="*/ 10056 h 868017"/>
                <a:gd name="connsiteX2" fmla="*/ 255370 w 298173"/>
                <a:gd name="connsiteY2" fmla="*/ 47984 h 868017"/>
                <a:gd name="connsiteX3" fmla="*/ 288566 w 298173"/>
                <a:gd name="connsiteY3" fmla="*/ 202617 h 868017"/>
                <a:gd name="connsiteX4" fmla="*/ 212764 w 298173"/>
                <a:gd name="connsiteY4" fmla="*/ 424054 h 868017"/>
                <a:gd name="connsiteX5" fmla="*/ 212698 w 298173"/>
                <a:gd name="connsiteY5" fmla="*/ 427672 h 868017"/>
                <a:gd name="connsiteX6" fmla="*/ 267959 w 298173"/>
                <a:gd name="connsiteY6" fmla="*/ 569921 h 868017"/>
                <a:gd name="connsiteX7" fmla="*/ 297379 w 298173"/>
                <a:gd name="connsiteY7" fmla="*/ 787117 h 868017"/>
                <a:gd name="connsiteX8" fmla="*/ 220848 w 298173"/>
                <a:gd name="connsiteY8" fmla="*/ 808513 h 868017"/>
                <a:gd name="connsiteX9" fmla="*/ 195470 w 298173"/>
                <a:gd name="connsiteY9" fmla="*/ 623844 h 868017"/>
                <a:gd name="connsiteX10" fmla="*/ 122848 w 298173"/>
                <a:gd name="connsiteY10" fmla="*/ 499837 h 868017"/>
                <a:gd name="connsiteX11" fmla="*/ 84549 w 298173"/>
                <a:gd name="connsiteY11" fmla="*/ 509537 h 868017"/>
                <a:gd name="connsiteX12" fmla="*/ 81038 w 298173"/>
                <a:gd name="connsiteY12" fmla="*/ 847580 h 868017"/>
                <a:gd name="connsiteX13" fmla="*/ 4970 w 298173"/>
                <a:gd name="connsiteY13" fmla="*/ 868850 h 868017"/>
                <a:gd name="connsiteX14" fmla="*/ 13318 w 298173"/>
                <a:gd name="connsiteY14" fmla="*/ 52059 h 868017"/>
                <a:gd name="connsiteX15" fmla="*/ 85676 w 298173"/>
                <a:gd name="connsiteY15" fmla="*/ 399630 h 868017"/>
                <a:gd name="connsiteX16" fmla="*/ 130733 w 298173"/>
                <a:gd name="connsiteY16" fmla="*/ 388618 h 868017"/>
                <a:gd name="connsiteX17" fmla="*/ 214752 w 298173"/>
                <a:gd name="connsiteY17" fmla="*/ 234270 h 868017"/>
                <a:gd name="connsiteX18" fmla="*/ 135371 w 298173"/>
                <a:gd name="connsiteY18" fmla="*/ 121672 h 868017"/>
                <a:gd name="connsiteX19" fmla="*/ 88326 w 298173"/>
                <a:gd name="connsiteY19" fmla="*/ 139490 h 868017"/>
                <a:gd name="connsiteX20" fmla="*/ 85676 w 298173"/>
                <a:gd name="connsiteY20" fmla="*/ 399630 h 86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8173" h="868017">
                  <a:moveTo>
                    <a:pt x="13318" y="52059"/>
                  </a:moveTo>
                  <a:cubicBezTo>
                    <a:pt x="42209" y="36050"/>
                    <a:pt x="85279" y="19458"/>
                    <a:pt x="129143" y="10056"/>
                  </a:cubicBezTo>
                  <a:cubicBezTo>
                    <a:pt x="188645" y="-2699"/>
                    <a:pt x="228600" y="8028"/>
                    <a:pt x="255370" y="47984"/>
                  </a:cubicBezTo>
                  <a:cubicBezTo>
                    <a:pt x="277236" y="80412"/>
                    <a:pt x="289295" y="134103"/>
                    <a:pt x="288566" y="202617"/>
                  </a:cubicBezTo>
                  <a:cubicBezTo>
                    <a:pt x="287440" y="307190"/>
                    <a:pt x="251195" y="386835"/>
                    <a:pt x="212764" y="424054"/>
                  </a:cubicBezTo>
                  <a:lnTo>
                    <a:pt x="212698" y="427672"/>
                  </a:lnTo>
                  <a:cubicBezTo>
                    <a:pt x="241588" y="442156"/>
                    <a:pt x="258484" y="494344"/>
                    <a:pt x="267959" y="569921"/>
                  </a:cubicBezTo>
                  <a:cubicBezTo>
                    <a:pt x="279489" y="667569"/>
                    <a:pt x="289295" y="758267"/>
                    <a:pt x="297379" y="787117"/>
                  </a:cubicBezTo>
                  <a:lnTo>
                    <a:pt x="220848" y="808513"/>
                  </a:lnTo>
                  <a:cubicBezTo>
                    <a:pt x="215017" y="786050"/>
                    <a:pt x="206006" y="722314"/>
                    <a:pt x="195470" y="623844"/>
                  </a:cubicBezTo>
                  <a:cubicBezTo>
                    <a:pt x="185001" y="520357"/>
                    <a:pt x="165785" y="491388"/>
                    <a:pt x="122848" y="499837"/>
                  </a:cubicBezTo>
                  <a:lnTo>
                    <a:pt x="84549" y="509537"/>
                  </a:lnTo>
                  <a:lnTo>
                    <a:pt x="81038" y="847580"/>
                  </a:lnTo>
                  <a:lnTo>
                    <a:pt x="4970" y="868850"/>
                  </a:lnTo>
                  <a:lnTo>
                    <a:pt x="13318" y="52059"/>
                  </a:lnTo>
                  <a:close/>
                  <a:moveTo>
                    <a:pt x="85676" y="399630"/>
                  </a:moveTo>
                  <a:lnTo>
                    <a:pt x="130733" y="388618"/>
                  </a:lnTo>
                  <a:cubicBezTo>
                    <a:pt x="181621" y="376187"/>
                    <a:pt x="213890" y="315247"/>
                    <a:pt x="214752" y="234270"/>
                  </a:cubicBezTo>
                  <a:cubicBezTo>
                    <a:pt x="215679" y="144784"/>
                    <a:pt x="184405" y="110726"/>
                    <a:pt x="135371" y="121672"/>
                  </a:cubicBezTo>
                  <a:cubicBezTo>
                    <a:pt x="111319" y="127053"/>
                    <a:pt x="95814" y="134169"/>
                    <a:pt x="88326" y="139490"/>
                  </a:cubicBezTo>
                  <a:lnTo>
                    <a:pt x="85676" y="399630"/>
                  </a:lnTo>
                  <a:close/>
                </a:path>
              </a:pathLst>
            </a:custGeom>
            <a:solidFill>
              <a:srgbClr val="00CC00"/>
            </a:solidFill>
            <a:ln w="9525" cap="flat">
              <a:no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C4BEBE50-D7F1-4716-9006-79E88A4E196E}"/>
                </a:ext>
              </a:extLst>
            </p:cNvPr>
            <p:cNvSpPr/>
            <p:nvPr/>
          </p:nvSpPr>
          <p:spPr>
            <a:xfrm>
              <a:off x="9371540" y="1096432"/>
              <a:ext cx="245165" cy="861391"/>
            </a:xfrm>
            <a:custGeom>
              <a:avLst/>
              <a:gdLst>
                <a:gd name="connsiteX0" fmla="*/ 228666 w 245165"/>
                <a:gd name="connsiteY0" fmla="*/ 457054 h 861391"/>
                <a:gd name="connsiteX1" fmla="*/ 81369 w 245165"/>
                <a:gd name="connsiteY1" fmla="*/ 493789 h 861391"/>
                <a:gd name="connsiteX2" fmla="*/ 78851 w 245165"/>
                <a:gd name="connsiteY2" fmla="*/ 719268 h 861391"/>
                <a:gd name="connsiteX3" fmla="*/ 243311 w 245165"/>
                <a:gd name="connsiteY3" fmla="*/ 674907 h 861391"/>
                <a:gd name="connsiteX4" fmla="*/ 242051 w 245165"/>
                <a:gd name="connsiteY4" fmla="*/ 793222 h 861391"/>
                <a:gd name="connsiteX5" fmla="*/ 4970 w 245165"/>
                <a:gd name="connsiteY5" fmla="*/ 859470 h 861391"/>
                <a:gd name="connsiteX6" fmla="*/ 13517 w 245165"/>
                <a:gd name="connsiteY6" fmla="*/ 54049 h 861391"/>
                <a:gd name="connsiteX7" fmla="*/ 241985 w 245165"/>
                <a:gd name="connsiteY7" fmla="*/ 4970 h 861391"/>
                <a:gd name="connsiteX8" fmla="*/ 240726 w 245165"/>
                <a:gd name="connsiteY8" fmla="*/ 123524 h 861391"/>
                <a:gd name="connsiteX9" fmla="*/ 84814 w 245165"/>
                <a:gd name="connsiteY9" fmla="*/ 158522 h 861391"/>
                <a:gd name="connsiteX10" fmla="*/ 82628 w 245165"/>
                <a:gd name="connsiteY10" fmla="*/ 385492 h 861391"/>
                <a:gd name="connsiteX11" fmla="*/ 229926 w 245165"/>
                <a:gd name="connsiteY11" fmla="*/ 357908 h 861391"/>
                <a:gd name="connsiteX12" fmla="*/ 228666 w 245165"/>
                <a:gd name="connsiteY12" fmla="*/ 457054 h 86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165" h="861391">
                  <a:moveTo>
                    <a:pt x="228666" y="457054"/>
                  </a:moveTo>
                  <a:lnTo>
                    <a:pt x="81369" y="493789"/>
                  </a:lnTo>
                  <a:lnTo>
                    <a:pt x="78851" y="719268"/>
                  </a:lnTo>
                  <a:lnTo>
                    <a:pt x="243311" y="674907"/>
                  </a:lnTo>
                  <a:lnTo>
                    <a:pt x="242051" y="793222"/>
                  </a:lnTo>
                  <a:lnTo>
                    <a:pt x="4970" y="859470"/>
                  </a:lnTo>
                  <a:lnTo>
                    <a:pt x="13517" y="54049"/>
                  </a:lnTo>
                  <a:lnTo>
                    <a:pt x="241985" y="4970"/>
                  </a:lnTo>
                  <a:lnTo>
                    <a:pt x="240726" y="123524"/>
                  </a:lnTo>
                  <a:lnTo>
                    <a:pt x="84814" y="158522"/>
                  </a:lnTo>
                  <a:lnTo>
                    <a:pt x="82628" y="385492"/>
                  </a:lnTo>
                  <a:lnTo>
                    <a:pt x="229926" y="357908"/>
                  </a:lnTo>
                  <a:lnTo>
                    <a:pt x="228666" y="457054"/>
                  </a:lnTo>
                  <a:close/>
                </a:path>
              </a:pathLst>
            </a:custGeom>
            <a:solidFill>
              <a:srgbClr val="00CC00"/>
            </a:solidFill>
            <a:ln w="9525" cap="flat">
              <a:no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24572132-48BC-4152-85D9-6F491E5C1829}"/>
                </a:ext>
              </a:extLst>
            </p:cNvPr>
            <p:cNvSpPr/>
            <p:nvPr/>
          </p:nvSpPr>
          <p:spPr>
            <a:xfrm>
              <a:off x="9651294" y="988254"/>
              <a:ext cx="470452" cy="868017"/>
            </a:xfrm>
            <a:custGeom>
              <a:avLst/>
              <a:gdLst>
                <a:gd name="connsiteX0" fmla="*/ 89452 w 470452"/>
                <a:gd name="connsiteY0" fmla="*/ 865844 h 868017"/>
                <a:gd name="connsiteX1" fmla="*/ 4970 w 470452"/>
                <a:gd name="connsiteY1" fmla="*/ 103957 h 868017"/>
                <a:gd name="connsiteX2" fmla="*/ 78982 w 470452"/>
                <a:gd name="connsiteY2" fmla="*/ 88061 h 868017"/>
                <a:gd name="connsiteX3" fmla="*/ 110921 w 470452"/>
                <a:gd name="connsiteY3" fmla="*/ 435003 h 868017"/>
                <a:gd name="connsiteX4" fmla="*/ 132455 w 470452"/>
                <a:gd name="connsiteY4" fmla="*/ 700656 h 868017"/>
                <a:gd name="connsiteX5" fmla="*/ 133515 w 470452"/>
                <a:gd name="connsiteY5" fmla="*/ 700358 h 868017"/>
                <a:gd name="connsiteX6" fmla="*/ 163664 w 470452"/>
                <a:gd name="connsiteY6" fmla="*/ 420975 h 868017"/>
                <a:gd name="connsiteX7" fmla="*/ 207794 w 470452"/>
                <a:gd name="connsiteY7" fmla="*/ 60390 h 868017"/>
                <a:gd name="connsiteX8" fmla="*/ 278229 w 470452"/>
                <a:gd name="connsiteY8" fmla="*/ 45256 h 868017"/>
                <a:gd name="connsiteX9" fmla="*/ 310565 w 470452"/>
                <a:gd name="connsiteY9" fmla="*/ 390793 h 868017"/>
                <a:gd name="connsiteX10" fmla="*/ 329780 w 470452"/>
                <a:gd name="connsiteY10" fmla="*/ 644606 h 868017"/>
                <a:gd name="connsiteX11" fmla="*/ 330840 w 470452"/>
                <a:gd name="connsiteY11" fmla="*/ 644314 h 868017"/>
                <a:gd name="connsiteX12" fmla="*/ 358405 w 470452"/>
                <a:gd name="connsiteY12" fmla="*/ 373420 h 868017"/>
                <a:gd name="connsiteX13" fmla="*/ 399685 w 470452"/>
                <a:gd name="connsiteY13" fmla="*/ 19169 h 868017"/>
                <a:gd name="connsiteX14" fmla="*/ 465813 w 470452"/>
                <a:gd name="connsiteY14" fmla="*/ 4970 h 868017"/>
                <a:gd name="connsiteX15" fmla="*/ 361254 w 470452"/>
                <a:gd name="connsiteY15" fmla="*/ 789876 h 868017"/>
                <a:gd name="connsiteX16" fmla="*/ 290288 w 470452"/>
                <a:gd name="connsiteY16" fmla="*/ 809728 h 868017"/>
                <a:gd name="connsiteX17" fmla="*/ 256297 w 470452"/>
                <a:gd name="connsiteY17" fmla="*/ 457710 h 868017"/>
                <a:gd name="connsiteX18" fmla="*/ 238870 w 470452"/>
                <a:gd name="connsiteY18" fmla="*/ 217362 h 868017"/>
                <a:gd name="connsiteX19" fmla="*/ 237743 w 470452"/>
                <a:gd name="connsiteY19" fmla="*/ 217614 h 868017"/>
                <a:gd name="connsiteX20" fmla="*/ 210378 w 470452"/>
                <a:gd name="connsiteY20" fmla="*/ 469140 h 868017"/>
                <a:gd name="connsiteX21" fmla="*/ 163465 w 470452"/>
                <a:gd name="connsiteY21" fmla="*/ 845164 h 868017"/>
                <a:gd name="connsiteX22" fmla="*/ 89452 w 470452"/>
                <a:gd name="connsiteY22" fmla="*/ 865844 h 86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0452" h="868017">
                  <a:moveTo>
                    <a:pt x="89452" y="865844"/>
                  </a:moveTo>
                  <a:lnTo>
                    <a:pt x="4970" y="103957"/>
                  </a:lnTo>
                  <a:lnTo>
                    <a:pt x="78982" y="88061"/>
                  </a:lnTo>
                  <a:lnTo>
                    <a:pt x="110921" y="435003"/>
                  </a:lnTo>
                  <a:cubicBezTo>
                    <a:pt x="119335" y="527596"/>
                    <a:pt x="127154" y="624807"/>
                    <a:pt x="132455" y="700656"/>
                  </a:cubicBezTo>
                  <a:lnTo>
                    <a:pt x="133515" y="700358"/>
                  </a:lnTo>
                  <a:cubicBezTo>
                    <a:pt x="140539" y="616730"/>
                    <a:pt x="152068" y="521639"/>
                    <a:pt x="163664" y="420975"/>
                  </a:cubicBezTo>
                  <a:lnTo>
                    <a:pt x="207794" y="60390"/>
                  </a:lnTo>
                  <a:lnTo>
                    <a:pt x="278229" y="45256"/>
                  </a:lnTo>
                  <a:lnTo>
                    <a:pt x="310565" y="390793"/>
                  </a:lnTo>
                  <a:cubicBezTo>
                    <a:pt x="318715" y="479609"/>
                    <a:pt x="325274" y="563039"/>
                    <a:pt x="329780" y="644606"/>
                  </a:cubicBezTo>
                  <a:lnTo>
                    <a:pt x="330840" y="644314"/>
                  </a:lnTo>
                  <a:cubicBezTo>
                    <a:pt x="338195" y="558546"/>
                    <a:pt x="347737" y="468888"/>
                    <a:pt x="358405" y="373420"/>
                  </a:cubicBezTo>
                  <a:lnTo>
                    <a:pt x="399685" y="19169"/>
                  </a:lnTo>
                  <a:lnTo>
                    <a:pt x="465813" y="4970"/>
                  </a:lnTo>
                  <a:lnTo>
                    <a:pt x="361254" y="789876"/>
                  </a:lnTo>
                  <a:lnTo>
                    <a:pt x="290288" y="809728"/>
                  </a:lnTo>
                  <a:lnTo>
                    <a:pt x="256297" y="457710"/>
                  </a:lnTo>
                  <a:cubicBezTo>
                    <a:pt x="248014" y="371823"/>
                    <a:pt x="242316" y="300056"/>
                    <a:pt x="238870" y="217362"/>
                  </a:cubicBezTo>
                  <a:lnTo>
                    <a:pt x="237743" y="217614"/>
                  </a:lnTo>
                  <a:cubicBezTo>
                    <a:pt x="230257" y="301732"/>
                    <a:pt x="222371" y="378032"/>
                    <a:pt x="210378" y="469140"/>
                  </a:cubicBezTo>
                  <a:lnTo>
                    <a:pt x="163465" y="845164"/>
                  </a:lnTo>
                  <a:lnTo>
                    <a:pt x="89452" y="865844"/>
                  </a:lnTo>
                  <a:close/>
                </a:path>
              </a:pathLst>
            </a:custGeom>
            <a:solidFill>
              <a:srgbClr val="00CC00"/>
            </a:solidFill>
            <a:ln w="9525" cap="flat">
              <a:no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7CBDE8D-8F23-4268-98EE-57E59E9731FE}"/>
                </a:ext>
              </a:extLst>
            </p:cNvPr>
            <p:cNvSpPr/>
            <p:nvPr/>
          </p:nvSpPr>
          <p:spPr>
            <a:xfrm>
              <a:off x="10091398" y="949326"/>
              <a:ext cx="311426" cy="808383"/>
            </a:xfrm>
            <a:custGeom>
              <a:avLst/>
              <a:gdLst>
                <a:gd name="connsiteX0" fmla="*/ 117547 w 311426"/>
                <a:gd name="connsiteY0" fmla="*/ 475905 h 808382"/>
                <a:gd name="connsiteX1" fmla="*/ 71562 w 311426"/>
                <a:gd name="connsiteY1" fmla="*/ 786782 h 808382"/>
                <a:gd name="connsiteX2" fmla="*/ 4970 w 311426"/>
                <a:gd name="connsiteY2" fmla="*/ 805388 h 808382"/>
                <a:gd name="connsiteX3" fmla="*/ 126227 w 311426"/>
                <a:gd name="connsiteY3" fmla="*/ 22284 h 808382"/>
                <a:gd name="connsiteX4" fmla="*/ 206800 w 311426"/>
                <a:gd name="connsiteY4" fmla="*/ 4970 h 808382"/>
                <a:gd name="connsiteX5" fmla="*/ 308842 w 311426"/>
                <a:gd name="connsiteY5" fmla="*/ 720461 h 808382"/>
                <a:gd name="connsiteX6" fmla="*/ 242448 w 311426"/>
                <a:gd name="connsiteY6" fmla="*/ 739008 h 808382"/>
                <a:gd name="connsiteX7" fmla="*/ 202228 w 311426"/>
                <a:gd name="connsiteY7" fmla="*/ 452959 h 808382"/>
                <a:gd name="connsiteX8" fmla="*/ 117547 w 311426"/>
                <a:gd name="connsiteY8" fmla="*/ 475905 h 808382"/>
                <a:gd name="connsiteX9" fmla="*/ 192687 w 311426"/>
                <a:gd name="connsiteY9" fmla="*/ 352786 h 808382"/>
                <a:gd name="connsiteX10" fmla="*/ 179500 w 311426"/>
                <a:gd name="connsiteY10" fmla="*/ 258947 h 808382"/>
                <a:gd name="connsiteX11" fmla="*/ 163665 w 311426"/>
                <a:gd name="connsiteY11" fmla="*/ 122987 h 808382"/>
                <a:gd name="connsiteX12" fmla="*/ 162604 w 311426"/>
                <a:gd name="connsiteY12" fmla="*/ 123219 h 808382"/>
                <a:gd name="connsiteX13" fmla="*/ 144582 w 311426"/>
                <a:gd name="connsiteY13" fmla="*/ 267204 h 808382"/>
                <a:gd name="connsiteX14" fmla="*/ 129076 w 311426"/>
                <a:gd name="connsiteY14" fmla="*/ 369457 h 808382"/>
                <a:gd name="connsiteX15" fmla="*/ 192687 w 311426"/>
                <a:gd name="connsiteY15" fmla="*/ 352786 h 80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426" h="808382">
                  <a:moveTo>
                    <a:pt x="117547" y="475905"/>
                  </a:moveTo>
                  <a:lnTo>
                    <a:pt x="71562" y="786782"/>
                  </a:lnTo>
                  <a:lnTo>
                    <a:pt x="4970" y="805388"/>
                  </a:lnTo>
                  <a:lnTo>
                    <a:pt x="126227" y="22284"/>
                  </a:lnTo>
                  <a:lnTo>
                    <a:pt x="206800" y="4970"/>
                  </a:lnTo>
                  <a:lnTo>
                    <a:pt x="308842" y="720461"/>
                  </a:lnTo>
                  <a:lnTo>
                    <a:pt x="242448" y="739008"/>
                  </a:lnTo>
                  <a:lnTo>
                    <a:pt x="202228" y="452959"/>
                  </a:lnTo>
                  <a:lnTo>
                    <a:pt x="117547" y="475905"/>
                  </a:lnTo>
                  <a:close/>
                  <a:moveTo>
                    <a:pt x="192687" y="352786"/>
                  </a:moveTo>
                  <a:lnTo>
                    <a:pt x="179500" y="258947"/>
                  </a:lnTo>
                  <a:cubicBezTo>
                    <a:pt x="173339" y="214997"/>
                    <a:pt x="168303" y="165155"/>
                    <a:pt x="163665" y="122987"/>
                  </a:cubicBezTo>
                  <a:lnTo>
                    <a:pt x="162604" y="123219"/>
                  </a:lnTo>
                  <a:cubicBezTo>
                    <a:pt x="156972" y="167733"/>
                    <a:pt x="151274" y="221225"/>
                    <a:pt x="144582" y="267204"/>
                  </a:cubicBezTo>
                  <a:lnTo>
                    <a:pt x="129076" y="369457"/>
                  </a:lnTo>
                  <a:lnTo>
                    <a:pt x="192687" y="352786"/>
                  </a:lnTo>
                  <a:close/>
                </a:path>
              </a:pathLst>
            </a:custGeom>
            <a:solidFill>
              <a:srgbClr val="00CC00"/>
            </a:solidFill>
            <a:ln w="9525" cap="flat">
              <a:no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032FB34B-315F-4334-AD3E-536F1754CF23}"/>
                </a:ext>
              </a:extLst>
            </p:cNvPr>
            <p:cNvSpPr/>
            <p:nvPr/>
          </p:nvSpPr>
          <p:spPr>
            <a:xfrm>
              <a:off x="10442051" y="886800"/>
              <a:ext cx="238539" cy="768626"/>
            </a:xfrm>
            <a:custGeom>
              <a:avLst/>
              <a:gdLst>
                <a:gd name="connsiteX0" fmla="*/ 13385 w 238539"/>
                <a:gd name="connsiteY0" fmla="*/ 43542 h 768626"/>
                <a:gd name="connsiteX1" fmla="*/ 105023 w 238539"/>
                <a:gd name="connsiteY1" fmla="*/ 8623 h 768626"/>
                <a:gd name="connsiteX2" fmla="*/ 204944 w 238539"/>
                <a:gd name="connsiteY2" fmla="*/ 45113 h 768626"/>
                <a:gd name="connsiteX3" fmla="*/ 230985 w 238539"/>
                <a:gd name="connsiteY3" fmla="*/ 183684 h 768626"/>
                <a:gd name="connsiteX4" fmla="*/ 170356 w 238539"/>
                <a:gd name="connsiteY4" fmla="*/ 379286 h 768626"/>
                <a:gd name="connsiteX5" fmla="*/ 170290 w 238539"/>
                <a:gd name="connsiteY5" fmla="*/ 382520 h 768626"/>
                <a:gd name="connsiteX6" fmla="*/ 213758 w 238539"/>
                <a:gd name="connsiteY6" fmla="*/ 510681 h 768626"/>
                <a:gd name="connsiteX7" fmla="*/ 236684 w 238539"/>
                <a:gd name="connsiteY7" fmla="*/ 705157 h 768626"/>
                <a:gd name="connsiteX8" fmla="*/ 175922 w 238539"/>
                <a:gd name="connsiteY8" fmla="*/ 722127 h 768626"/>
                <a:gd name="connsiteX9" fmla="*/ 156243 w 238539"/>
                <a:gd name="connsiteY9" fmla="*/ 556892 h 768626"/>
                <a:gd name="connsiteX10" fmla="*/ 98993 w 238539"/>
                <a:gd name="connsiteY10" fmla="*/ 444586 h 768626"/>
                <a:gd name="connsiteX11" fmla="*/ 68646 w 238539"/>
                <a:gd name="connsiteY11" fmla="*/ 452253 h 768626"/>
                <a:gd name="connsiteX12" fmla="*/ 65134 w 238539"/>
                <a:gd name="connsiteY12" fmla="*/ 753084 h 768626"/>
                <a:gd name="connsiteX13" fmla="*/ 4970 w 238539"/>
                <a:gd name="connsiteY13" fmla="*/ 769907 h 768626"/>
                <a:gd name="connsiteX14" fmla="*/ 13385 w 238539"/>
                <a:gd name="connsiteY14" fmla="*/ 43542 h 768626"/>
                <a:gd name="connsiteX15" fmla="*/ 69773 w 238539"/>
                <a:gd name="connsiteY15" fmla="*/ 354452 h 768626"/>
                <a:gd name="connsiteX16" fmla="*/ 105487 w 238539"/>
                <a:gd name="connsiteY16" fmla="*/ 345732 h 768626"/>
                <a:gd name="connsiteX17" fmla="*/ 172345 w 238539"/>
                <a:gd name="connsiteY17" fmla="*/ 210222 h 768626"/>
                <a:gd name="connsiteX18" fmla="*/ 109728 w 238539"/>
                <a:gd name="connsiteY18" fmla="*/ 108147 h 768626"/>
                <a:gd name="connsiteX19" fmla="*/ 72489 w 238539"/>
                <a:gd name="connsiteY19" fmla="*/ 122963 h 768626"/>
                <a:gd name="connsiteX20" fmla="*/ 69773 w 238539"/>
                <a:gd name="connsiteY20" fmla="*/ 354452 h 76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539" h="768626">
                  <a:moveTo>
                    <a:pt x="13385" y="43542"/>
                  </a:moveTo>
                  <a:cubicBezTo>
                    <a:pt x="36245" y="29912"/>
                    <a:pt x="70303" y="16070"/>
                    <a:pt x="105023" y="8623"/>
                  </a:cubicBezTo>
                  <a:cubicBezTo>
                    <a:pt x="152201" y="-1469"/>
                    <a:pt x="183808" y="8921"/>
                    <a:pt x="204944" y="45113"/>
                  </a:cubicBezTo>
                  <a:cubicBezTo>
                    <a:pt x="222238" y="74466"/>
                    <a:pt x="231714" y="122605"/>
                    <a:pt x="230985" y="183684"/>
                  </a:cubicBezTo>
                  <a:cubicBezTo>
                    <a:pt x="229859" y="276893"/>
                    <a:pt x="200903" y="347057"/>
                    <a:pt x="170356" y="379286"/>
                  </a:cubicBezTo>
                  <a:lnTo>
                    <a:pt x="170290" y="382520"/>
                  </a:lnTo>
                  <a:cubicBezTo>
                    <a:pt x="193151" y="396110"/>
                    <a:pt x="206469" y="443069"/>
                    <a:pt x="213758" y="510681"/>
                  </a:cubicBezTo>
                  <a:cubicBezTo>
                    <a:pt x="222769" y="598053"/>
                    <a:pt x="230323" y="679183"/>
                    <a:pt x="236684" y="705157"/>
                  </a:cubicBezTo>
                  <a:lnTo>
                    <a:pt x="175922" y="722127"/>
                  </a:lnTo>
                  <a:cubicBezTo>
                    <a:pt x="171351" y="701943"/>
                    <a:pt x="164326" y="644906"/>
                    <a:pt x="156243" y="556892"/>
                  </a:cubicBezTo>
                  <a:cubicBezTo>
                    <a:pt x="148159" y="464405"/>
                    <a:pt x="132985" y="438119"/>
                    <a:pt x="98993" y="444586"/>
                  </a:cubicBezTo>
                  <a:lnTo>
                    <a:pt x="68646" y="452253"/>
                  </a:lnTo>
                  <a:lnTo>
                    <a:pt x="65134" y="753084"/>
                  </a:lnTo>
                  <a:lnTo>
                    <a:pt x="4970" y="769907"/>
                  </a:lnTo>
                  <a:lnTo>
                    <a:pt x="13385" y="43542"/>
                  </a:lnTo>
                  <a:close/>
                  <a:moveTo>
                    <a:pt x="69773" y="354452"/>
                  </a:moveTo>
                  <a:lnTo>
                    <a:pt x="105487" y="345732"/>
                  </a:lnTo>
                  <a:cubicBezTo>
                    <a:pt x="145840" y="335879"/>
                    <a:pt x="171483" y="282366"/>
                    <a:pt x="172345" y="210222"/>
                  </a:cubicBezTo>
                  <a:cubicBezTo>
                    <a:pt x="173272" y="130496"/>
                    <a:pt x="148556" y="99466"/>
                    <a:pt x="109728" y="108147"/>
                  </a:cubicBezTo>
                  <a:cubicBezTo>
                    <a:pt x="90711" y="112401"/>
                    <a:pt x="78386" y="118397"/>
                    <a:pt x="72489" y="122963"/>
                  </a:cubicBezTo>
                  <a:lnTo>
                    <a:pt x="69773" y="354452"/>
                  </a:lnTo>
                  <a:close/>
                </a:path>
              </a:pathLst>
            </a:custGeom>
            <a:solidFill>
              <a:srgbClr val="00CC00"/>
            </a:solidFill>
            <a:ln w="9525" cap="flat">
              <a:no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905E52D0-26F8-4B8A-A0E8-BC152B29B5EF}"/>
                </a:ext>
              </a:extLst>
            </p:cNvPr>
            <p:cNvSpPr/>
            <p:nvPr/>
          </p:nvSpPr>
          <p:spPr>
            <a:xfrm>
              <a:off x="10717364" y="827645"/>
              <a:ext cx="278296" cy="748748"/>
            </a:xfrm>
            <a:custGeom>
              <a:avLst/>
              <a:gdLst>
                <a:gd name="connsiteX0" fmla="*/ 13318 w 278295"/>
                <a:gd name="connsiteY0" fmla="*/ 43314 h 748747"/>
                <a:gd name="connsiteX1" fmla="*/ 105289 w 278295"/>
                <a:gd name="connsiteY1" fmla="*/ 8726 h 748747"/>
                <a:gd name="connsiteX2" fmla="*/ 230522 w 278295"/>
                <a:gd name="connsiteY2" fmla="*/ 63219 h 748747"/>
                <a:gd name="connsiteX3" fmla="*/ 274784 w 278295"/>
                <a:gd name="connsiteY3" fmla="*/ 310796 h 748747"/>
                <a:gd name="connsiteX4" fmla="*/ 224028 w 278295"/>
                <a:gd name="connsiteY4" fmla="*/ 602430 h 748747"/>
                <a:gd name="connsiteX5" fmla="*/ 82628 w 278295"/>
                <a:gd name="connsiteY5" fmla="*/ 737775 h 748747"/>
                <a:gd name="connsiteX6" fmla="*/ 4970 w 278295"/>
                <a:gd name="connsiteY6" fmla="*/ 749993 h 748747"/>
                <a:gd name="connsiteX7" fmla="*/ 13318 w 278295"/>
                <a:gd name="connsiteY7" fmla="*/ 43314 h 748747"/>
                <a:gd name="connsiteX8" fmla="*/ 63876 w 278295"/>
                <a:gd name="connsiteY8" fmla="*/ 636363 h 748747"/>
                <a:gd name="connsiteX9" fmla="*/ 95548 w 278295"/>
                <a:gd name="connsiteY9" fmla="*/ 630962 h 748747"/>
                <a:gd name="connsiteX10" fmla="*/ 215945 w 278295"/>
                <a:gd name="connsiteY10" fmla="*/ 329429 h 748747"/>
                <a:gd name="connsiteX11" fmla="*/ 109132 w 278295"/>
                <a:gd name="connsiteY11" fmla="*/ 109125 h 748747"/>
                <a:gd name="connsiteX12" fmla="*/ 69972 w 278295"/>
                <a:gd name="connsiteY12" fmla="*/ 125292 h 748747"/>
                <a:gd name="connsiteX13" fmla="*/ 63876 w 278295"/>
                <a:gd name="connsiteY13" fmla="*/ 636363 h 74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295" h="748747">
                  <a:moveTo>
                    <a:pt x="13318" y="43314"/>
                  </a:moveTo>
                  <a:cubicBezTo>
                    <a:pt x="38895" y="28247"/>
                    <a:pt x="71297" y="16002"/>
                    <a:pt x="105289" y="8726"/>
                  </a:cubicBezTo>
                  <a:cubicBezTo>
                    <a:pt x="163466" y="-3751"/>
                    <a:pt x="202957" y="14961"/>
                    <a:pt x="230522" y="63219"/>
                  </a:cubicBezTo>
                  <a:cubicBezTo>
                    <a:pt x="259279" y="111954"/>
                    <a:pt x="276242" y="191136"/>
                    <a:pt x="274784" y="310796"/>
                  </a:cubicBezTo>
                  <a:cubicBezTo>
                    <a:pt x="273260" y="435638"/>
                    <a:pt x="253713" y="534142"/>
                    <a:pt x="224028" y="602430"/>
                  </a:cubicBezTo>
                  <a:cubicBezTo>
                    <a:pt x="192753" y="674582"/>
                    <a:pt x="143322" y="720785"/>
                    <a:pt x="82628" y="737775"/>
                  </a:cubicBezTo>
                  <a:cubicBezTo>
                    <a:pt x="49033" y="747197"/>
                    <a:pt x="23722" y="750033"/>
                    <a:pt x="4970" y="749993"/>
                  </a:cubicBezTo>
                  <a:lnTo>
                    <a:pt x="13318" y="43314"/>
                  </a:lnTo>
                  <a:close/>
                  <a:moveTo>
                    <a:pt x="63876" y="636363"/>
                  </a:moveTo>
                  <a:cubicBezTo>
                    <a:pt x="71761" y="637390"/>
                    <a:pt x="83886" y="634110"/>
                    <a:pt x="95548" y="630962"/>
                  </a:cubicBezTo>
                  <a:cubicBezTo>
                    <a:pt x="169363" y="612038"/>
                    <a:pt x="213824" y="508254"/>
                    <a:pt x="215945" y="329429"/>
                  </a:cubicBezTo>
                  <a:cubicBezTo>
                    <a:pt x="218330" y="173431"/>
                    <a:pt x="180164" y="93249"/>
                    <a:pt x="109132" y="109125"/>
                  </a:cubicBezTo>
                  <a:cubicBezTo>
                    <a:pt x="91042" y="113173"/>
                    <a:pt x="77989" y="119263"/>
                    <a:pt x="69972" y="125292"/>
                  </a:cubicBezTo>
                  <a:lnTo>
                    <a:pt x="63876" y="636363"/>
                  </a:lnTo>
                  <a:close/>
                </a:path>
              </a:pathLst>
            </a:custGeom>
            <a:solidFill>
              <a:srgbClr val="00CC00"/>
            </a:solidFill>
            <a:ln w="9525" cap="flat">
              <a:no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C909F0F4-7351-4357-B6C3-0C05E5CC9142}"/>
                </a:ext>
              </a:extLst>
            </p:cNvPr>
            <p:cNvSpPr/>
            <p:nvPr/>
          </p:nvSpPr>
          <p:spPr>
            <a:xfrm>
              <a:off x="1998097" y="2587013"/>
              <a:ext cx="728870" cy="1225826"/>
            </a:xfrm>
            <a:custGeom>
              <a:avLst/>
              <a:gdLst>
                <a:gd name="connsiteX0" fmla="*/ 4970 w 728869"/>
                <a:gd name="connsiteY0" fmla="*/ 123806 h 1225826"/>
                <a:gd name="connsiteX1" fmla="*/ 295265 w 728869"/>
                <a:gd name="connsiteY1" fmla="*/ 30106 h 1225826"/>
                <a:gd name="connsiteX2" fmla="*/ 608759 w 728869"/>
                <a:gd name="connsiteY2" fmla="*/ 40483 h 1225826"/>
                <a:gd name="connsiteX3" fmla="*/ 693983 w 728869"/>
                <a:gd name="connsiteY3" fmla="*/ 234382 h 1225826"/>
                <a:gd name="connsiteX4" fmla="*/ 513177 w 728869"/>
                <a:gd name="connsiteY4" fmla="*/ 553348 h 1225826"/>
                <a:gd name="connsiteX5" fmla="*/ 513171 w 728869"/>
                <a:gd name="connsiteY5" fmla="*/ 558165 h 1225826"/>
                <a:gd name="connsiteX6" fmla="*/ 652464 w 728869"/>
                <a:gd name="connsiteY6" fmla="*/ 726972 h 1225826"/>
                <a:gd name="connsiteX7" fmla="*/ 729810 w 728869"/>
                <a:gd name="connsiteY7" fmla="*/ 1002915 h 1225826"/>
                <a:gd name="connsiteX8" fmla="*/ 542663 w 728869"/>
                <a:gd name="connsiteY8" fmla="*/ 1060211 h 1225826"/>
                <a:gd name="connsiteX9" fmla="*/ 475541 w 728869"/>
                <a:gd name="connsiteY9" fmla="*/ 824793 h 1225826"/>
                <a:gd name="connsiteX10" fmla="*/ 291945 w 728869"/>
                <a:gd name="connsiteY10" fmla="*/ 686162 h 1225826"/>
                <a:gd name="connsiteX11" fmla="*/ 196291 w 728869"/>
                <a:gd name="connsiteY11" fmla="*/ 712991 h 1225826"/>
                <a:gd name="connsiteX12" fmla="*/ 196185 w 728869"/>
                <a:gd name="connsiteY12" fmla="*/ 1166334 h 1225826"/>
                <a:gd name="connsiteX13" fmla="*/ 4970 w 728869"/>
                <a:gd name="connsiteY13" fmla="*/ 1224883 h 1225826"/>
                <a:gd name="connsiteX14" fmla="*/ 4970 w 728869"/>
                <a:gd name="connsiteY14" fmla="*/ 123806 h 1225826"/>
                <a:gd name="connsiteX15" fmla="*/ 196331 w 728869"/>
                <a:gd name="connsiteY15" fmla="*/ 565560 h 1225826"/>
                <a:gd name="connsiteX16" fmla="*/ 308875 w 728869"/>
                <a:gd name="connsiteY16" fmla="*/ 534941 h 1225826"/>
                <a:gd name="connsiteX17" fmla="*/ 513343 w 728869"/>
                <a:gd name="connsiteY17" fmla="*/ 300749 h 1225826"/>
                <a:gd name="connsiteX18" fmla="*/ 313606 w 728869"/>
                <a:gd name="connsiteY18" fmla="*/ 177132 h 1225826"/>
                <a:gd name="connsiteX19" fmla="*/ 196424 w 728869"/>
                <a:gd name="connsiteY19" fmla="*/ 216452 h 1225826"/>
                <a:gd name="connsiteX20" fmla="*/ 196331 w 728869"/>
                <a:gd name="connsiteY20" fmla="*/ 565560 h 122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8869" h="1225826">
                  <a:moveTo>
                    <a:pt x="4970" y="123806"/>
                  </a:moveTo>
                  <a:cubicBezTo>
                    <a:pt x="77664" y="92862"/>
                    <a:pt x="185584" y="56730"/>
                    <a:pt x="295265" y="30106"/>
                  </a:cubicBezTo>
                  <a:cubicBezTo>
                    <a:pt x="442921" y="-5748"/>
                    <a:pt x="541941" y="-4078"/>
                    <a:pt x="608759" y="40483"/>
                  </a:cubicBezTo>
                  <a:cubicBezTo>
                    <a:pt x="663305" y="76442"/>
                    <a:pt x="694063" y="143578"/>
                    <a:pt x="693983" y="234382"/>
                  </a:cubicBezTo>
                  <a:cubicBezTo>
                    <a:pt x="693857" y="372927"/>
                    <a:pt x="606923" y="490679"/>
                    <a:pt x="513177" y="553348"/>
                  </a:cubicBezTo>
                  <a:lnTo>
                    <a:pt x="513171" y="558165"/>
                  </a:lnTo>
                  <a:cubicBezTo>
                    <a:pt x="584640" y="567243"/>
                    <a:pt x="627497" y="630396"/>
                    <a:pt x="652464" y="726972"/>
                  </a:cubicBezTo>
                  <a:cubicBezTo>
                    <a:pt x="683189" y="851807"/>
                    <a:pt x="709416" y="967863"/>
                    <a:pt x="729810" y="1002915"/>
                  </a:cubicBezTo>
                  <a:lnTo>
                    <a:pt x="542663" y="1060211"/>
                  </a:lnTo>
                  <a:cubicBezTo>
                    <a:pt x="527781" y="1032686"/>
                    <a:pt x="503927" y="951556"/>
                    <a:pt x="475541" y="824793"/>
                  </a:cubicBezTo>
                  <a:cubicBezTo>
                    <a:pt x="447029" y="691098"/>
                    <a:pt x="398692" y="659472"/>
                    <a:pt x="291945" y="686162"/>
                  </a:cubicBezTo>
                  <a:lnTo>
                    <a:pt x="196291" y="712991"/>
                  </a:lnTo>
                  <a:lnTo>
                    <a:pt x="196185" y="1166334"/>
                  </a:lnTo>
                  <a:lnTo>
                    <a:pt x="4970" y="1224883"/>
                  </a:lnTo>
                  <a:lnTo>
                    <a:pt x="4970" y="123806"/>
                  </a:lnTo>
                  <a:close/>
                  <a:moveTo>
                    <a:pt x="196331" y="565560"/>
                  </a:moveTo>
                  <a:lnTo>
                    <a:pt x="308875" y="534941"/>
                  </a:lnTo>
                  <a:cubicBezTo>
                    <a:pt x="435089" y="500611"/>
                    <a:pt x="513270" y="408555"/>
                    <a:pt x="513343" y="300749"/>
                  </a:cubicBezTo>
                  <a:cubicBezTo>
                    <a:pt x="513422" y="181638"/>
                    <a:pt x="435294" y="146526"/>
                    <a:pt x="313606" y="177132"/>
                  </a:cubicBezTo>
                  <a:cubicBezTo>
                    <a:pt x="253680" y="192207"/>
                    <a:pt x="215030" y="206870"/>
                    <a:pt x="196424" y="216452"/>
                  </a:cubicBezTo>
                  <a:lnTo>
                    <a:pt x="196331" y="565560"/>
                  </a:lnTo>
                  <a:close/>
                </a:path>
              </a:pathLst>
            </a:custGeom>
            <a:solidFill>
              <a:srgbClr val="CC3300"/>
            </a:solidFill>
            <a:ln w="9525" cap="flat">
              <a:no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F2C468C9-B922-4B77-B7CD-0FEDDE7F48ED}"/>
                </a:ext>
              </a:extLst>
            </p:cNvPr>
            <p:cNvSpPr/>
            <p:nvPr/>
          </p:nvSpPr>
          <p:spPr>
            <a:xfrm>
              <a:off x="2855863" y="2439407"/>
              <a:ext cx="185530" cy="1113183"/>
            </a:xfrm>
            <a:custGeom>
              <a:avLst/>
              <a:gdLst>
                <a:gd name="connsiteX0" fmla="*/ 181031 w 185530"/>
                <a:gd name="connsiteY0" fmla="*/ 4970 h 1113182"/>
                <a:gd name="connsiteX1" fmla="*/ 179600 w 185530"/>
                <a:gd name="connsiteY1" fmla="*/ 1056318 h 1113182"/>
                <a:gd name="connsiteX2" fmla="*/ 4970 w 185530"/>
                <a:gd name="connsiteY2" fmla="*/ 1109790 h 1113182"/>
                <a:gd name="connsiteX3" fmla="*/ 6176 w 185530"/>
                <a:gd name="connsiteY3" fmla="*/ 47509 h 1113182"/>
                <a:gd name="connsiteX4" fmla="*/ 181031 w 185530"/>
                <a:gd name="connsiteY4" fmla="*/ 4970 h 111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30" h="1113182">
                  <a:moveTo>
                    <a:pt x="181031" y="4970"/>
                  </a:moveTo>
                  <a:lnTo>
                    <a:pt x="179600" y="1056318"/>
                  </a:lnTo>
                  <a:lnTo>
                    <a:pt x="4970" y="1109790"/>
                  </a:lnTo>
                  <a:lnTo>
                    <a:pt x="6176" y="47509"/>
                  </a:lnTo>
                  <a:lnTo>
                    <a:pt x="181031" y="4970"/>
                  </a:lnTo>
                  <a:close/>
                </a:path>
              </a:pathLst>
            </a:custGeom>
            <a:solidFill>
              <a:srgbClr val="CC3300"/>
            </a:solidFill>
            <a:ln w="9525" cap="flat">
              <a:no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06C14B42-80F2-4CD7-80BD-C8211A4C52D0}"/>
                </a:ext>
              </a:extLst>
            </p:cNvPr>
            <p:cNvSpPr/>
            <p:nvPr/>
          </p:nvSpPr>
          <p:spPr>
            <a:xfrm>
              <a:off x="3185054" y="2288115"/>
              <a:ext cx="589722" cy="1126435"/>
            </a:xfrm>
            <a:custGeom>
              <a:avLst/>
              <a:gdLst>
                <a:gd name="connsiteX0" fmla="*/ 42380 w 589721"/>
                <a:gd name="connsiteY0" fmla="*/ 942506 h 1126434"/>
                <a:gd name="connsiteX1" fmla="*/ 263135 w 589721"/>
                <a:gd name="connsiteY1" fmla="*/ 942977 h 1126434"/>
                <a:gd name="connsiteX2" fmla="*/ 426190 w 589721"/>
                <a:gd name="connsiteY2" fmla="*/ 756042 h 1126434"/>
                <a:gd name="connsiteX3" fmla="*/ 267727 w 589721"/>
                <a:gd name="connsiteY3" fmla="*/ 631663 h 1126434"/>
                <a:gd name="connsiteX4" fmla="*/ 21250 w 589721"/>
                <a:gd name="connsiteY4" fmla="*/ 397789 h 1126434"/>
                <a:gd name="connsiteX5" fmla="*/ 343417 w 589721"/>
                <a:gd name="connsiteY5" fmla="*/ 19996 h 1126434"/>
                <a:gd name="connsiteX6" fmla="*/ 555206 w 589721"/>
                <a:gd name="connsiteY6" fmla="*/ 19532 h 1126434"/>
                <a:gd name="connsiteX7" fmla="*/ 516046 w 589721"/>
                <a:gd name="connsiteY7" fmla="*/ 177551 h 1126434"/>
                <a:gd name="connsiteX8" fmla="*/ 340462 w 589721"/>
                <a:gd name="connsiteY8" fmla="*/ 173768 h 1126434"/>
                <a:gd name="connsiteX9" fmla="*/ 190394 w 589721"/>
                <a:gd name="connsiteY9" fmla="*/ 335391 h 1126434"/>
                <a:gd name="connsiteX10" fmla="*/ 362381 w 589721"/>
                <a:gd name="connsiteY10" fmla="*/ 458656 h 1126434"/>
                <a:gd name="connsiteX11" fmla="*/ 588377 w 589721"/>
                <a:gd name="connsiteY11" fmla="*/ 695738 h 1126434"/>
                <a:gd name="connsiteX12" fmla="*/ 252143 w 589721"/>
                <a:gd name="connsiteY12" fmla="*/ 1101287 h 1126434"/>
                <a:gd name="connsiteX13" fmla="*/ 4970 w 589721"/>
                <a:gd name="connsiteY13" fmla="*/ 1110901 h 1126434"/>
                <a:gd name="connsiteX14" fmla="*/ 42380 w 589721"/>
                <a:gd name="connsiteY14" fmla="*/ 942506 h 112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9721" h="1126434">
                  <a:moveTo>
                    <a:pt x="42380" y="942506"/>
                  </a:moveTo>
                  <a:cubicBezTo>
                    <a:pt x="97079" y="961715"/>
                    <a:pt x="178474" y="968176"/>
                    <a:pt x="263135" y="942977"/>
                  </a:cubicBezTo>
                  <a:cubicBezTo>
                    <a:pt x="368053" y="911728"/>
                    <a:pt x="426018" y="838828"/>
                    <a:pt x="426190" y="756042"/>
                  </a:cubicBezTo>
                  <a:cubicBezTo>
                    <a:pt x="426362" y="679225"/>
                    <a:pt x="381769" y="646678"/>
                    <a:pt x="267727" y="631663"/>
                  </a:cubicBezTo>
                  <a:cubicBezTo>
                    <a:pt x="118103" y="611977"/>
                    <a:pt x="21018" y="547625"/>
                    <a:pt x="21250" y="397789"/>
                  </a:cubicBezTo>
                  <a:cubicBezTo>
                    <a:pt x="21522" y="227783"/>
                    <a:pt x="147576" y="67445"/>
                    <a:pt x="343417" y="19996"/>
                  </a:cubicBezTo>
                  <a:cubicBezTo>
                    <a:pt x="439595" y="-3308"/>
                    <a:pt x="509937" y="3649"/>
                    <a:pt x="555206" y="19532"/>
                  </a:cubicBezTo>
                  <a:lnTo>
                    <a:pt x="516046" y="177551"/>
                  </a:lnTo>
                  <a:cubicBezTo>
                    <a:pt x="484910" y="165942"/>
                    <a:pt x="423546" y="152862"/>
                    <a:pt x="340462" y="173768"/>
                  </a:cubicBezTo>
                  <a:cubicBezTo>
                    <a:pt x="236399" y="199954"/>
                    <a:pt x="190513" y="275743"/>
                    <a:pt x="190394" y="335391"/>
                  </a:cubicBezTo>
                  <a:cubicBezTo>
                    <a:pt x="190255" y="414904"/>
                    <a:pt x="242674" y="437612"/>
                    <a:pt x="362381" y="458656"/>
                  </a:cubicBezTo>
                  <a:cubicBezTo>
                    <a:pt x="515357" y="483305"/>
                    <a:pt x="588715" y="551136"/>
                    <a:pt x="588377" y="695738"/>
                  </a:cubicBezTo>
                  <a:cubicBezTo>
                    <a:pt x="588006" y="856665"/>
                    <a:pt x="481703" y="1030739"/>
                    <a:pt x="252143" y="1101287"/>
                  </a:cubicBezTo>
                  <a:cubicBezTo>
                    <a:pt x="156555" y="1130660"/>
                    <a:pt x="55805" y="1129322"/>
                    <a:pt x="4970" y="1110901"/>
                  </a:cubicBezTo>
                  <a:lnTo>
                    <a:pt x="42380" y="942506"/>
                  </a:lnTo>
                  <a:close/>
                </a:path>
              </a:pathLst>
            </a:custGeom>
            <a:solidFill>
              <a:srgbClr val="CC3300"/>
            </a:solidFill>
            <a:ln w="9525" cap="flat">
              <a:no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B8302355-068D-480B-94D5-B4C6069B887A}"/>
                </a:ext>
              </a:extLst>
            </p:cNvPr>
            <p:cNvSpPr/>
            <p:nvPr/>
          </p:nvSpPr>
          <p:spPr>
            <a:xfrm>
              <a:off x="3908974" y="2077172"/>
              <a:ext cx="636104" cy="1152939"/>
            </a:xfrm>
            <a:custGeom>
              <a:avLst/>
              <a:gdLst>
                <a:gd name="connsiteX0" fmla="*/ 7468 w 636104"/>
                <a:gd name="connsiteY0" fmla="*/ 153208 h 1152939"/>
                <a:gd name="connsiteX1" fmla="*/ 160007 w 636104"/>
                <a:gd name="connsiteY1" fmla="*/ 116115 h 1152939"/>
                <a:gd name="connsiteX2" fmla="*/ 158774 w 636104"/>
                <a:gd name="connsiteY2" fmla="*/ 570274 h 1152939"/>
                <a:gd name="connsiteX3" fmla="*/ 162492 w 636104"/>
                <a:gd name="connsiteY3" fmla="*/ 569267 h 1152939"/>
                <a:gd name="connsiteX4" fmla="*/ 223180 w 636104"/>
                <a:gd name="connsiteY4" fmla="*/ 446360 h 1152939"/>
                <a:gd name="connsiteX5" fmla="*/ 437348 w 636104"/>
                <a:gd name="connsiteY5" fmla="*/ 48622 h 1152939"/>
                <a:gd name="connsiteX6" fmla="*/ 616842 w 636104"/>
                <a:gd name="connsiteY6" fmla="*/ 4970 h 1152939"/>
                <a:gd name="connsiteX7" fmla="*/ 339932 w 636104"/>
                <a:gd name="connsiteY7" fmla="*/ 487680 h 1152939"/>
                <a:gd name="connsiteX8" fmla="*/ 631135 w 636104"/>
                <a:gd name="connsiteY8" fmla="*/ 957741 h 1152939"/>
                <a:gd name="connsiteX9" fmla="*/ 461759 w 636104"/>
                <a:gd name="connsiteY9" fmla="*/ 1009604 h 1152939"/>
                <a:gd name="connsiteX10" fmla="*/ 232470 w 636104"/>
                <a:gd name="connsiteY10" fmla="*/ 630293 h 1152939"/>
                <a:gd name="connsiteX11" fmla="*/ 158264 w 636104"/>
                <a:gd name="connsiteY11" fmla="*/ 756162 h 1152939"/>
                <a:gd name="connsiteX12" fmla="*/ 157323 w 636104"/>
                <a:gd name="connsiteY12" fmla="*/ 1102820 h 1152939"/>
                <a:gd name="connsiteX13" fmla="*/ 4970 w 636104"/>
                <a:gd name="connsiteY13" fmla="*/ 1149487 h 1152939"/>
                <a:gd name="connsiteX14" fmla="*/ 7468 w 636104"/>
                <a:gd name="connsiteY14" fmla="*/ 153208 h 115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6104" h="1152939">
                  <a:moveTo>
                    <a:pt x="7468" y="153208"/>
                  </a:moveTo>
                  <a:lnTo>
                    <a:pt x="160007" y="116115"/>
                  </a:lnTo>
                  <a:lnTo>
                    <a:pt x="158774" y="570274"/>
                  </a:lnTo>
                  <a:lnTo>
                    <a:pt x="162492" y="569267"/>
                  </a:lnTo>
                  <a:cubicBezTo>
                    <a:pt x="182357" y="525866"/>
                    <a:pt x="203414" y="485149"/>
                    <a:pt x="223180" y="446360"/>
                  </a:cubicBezTo>
                  <a:lnTo>
                    <a:pt x="437348" y="48622"/>
                  </a:lnTo>
                  <a:lnTo>
                    <a:pt x="616842" y="4970"/>
                  </a:lnTo>
                  <a:lnTo>
                    <a:pt x="339932" y="487680"/>
                  </a:lnTo>
                  <a:lnTo>
                    <a:pt x="631135" y="957741"/>
                  </a:lnTo>
                  <a:lnTo>
                    <a:pt x="461759" y="1009604"/>
                  </a:lnTo>
                  <a:lnTo>
                    <a:pt x="232470" y="630293"/>
                  </a:lnTo>
                  <a:lnTo>
                    <a:pt x="158264" y="756162"/>
                  </a:lnTo>
                  <a:lnTo>
                    <a:pt x="157323" y="1102820"/>
                  </a:lnTo>
                  <a:lnTo>
                    <a:pt x="4970" y="1149487"/>
                  </a:lnTo>
                  <a:lnTo>
                    <a:pt x="7468" y="153208"/>
                  </a:lnTo>
                  <a:close/>
                </a:path>
              </a:pathLst>
            </a:custGeom>
            <a:solidFill>
              <a:srgbClr val="CC3300"/>
            </a:solidFill>
            <a:ln w="9525" cap="flat">
              <a:no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id="{4C39AB50-6480-4BEA-ABCF-A23E5AB82BAB}"/>
                </a:ext>
              </a:extLst>
            </p:cNvPr>
            <p:cNvSpPr/>
            <p:nvPr/>
          </p:nvSpPr>
          <p:spPr>
            <a:xfrm>
              <a:off x="7910090" y="1688198"/>
              <a:ext cx="404191" cy="271670"/>
            </a:xfrm>
            <a:custGeom>
              <a:avLst/>
              <a:gdLst>
                <a:gd name="connsiteX0" fmla="*/ 376361 w 404191"/>
                <a:gd name="connsiteY0" fmla="*/ 88785 h 271669"/>
                <a:gd name="connsiteX1" fmla="*/ 336274 w 404191"/>
                <a:gd name="connsiteY1" fmla="*/ 54953 h 271669"/>
                <a:gd name="connsiteX2" fmla="*/ 301354 w 404191"/>
                <a:gd name="connsiteY2" fmla="*/ 18662 h 271669"/>
                <a:gd name="connsiteX3" fmla="*/ 164724 w 404191"/>
                <a:gd name="connsiteY3" fmla="*/ 5847 h 271669"/>
                <a:gd name="connsiteX4" fmla="*/ 107342 w 404191"/>
                <a:gd name="connsiteY4" fmla="*/ 9710 h 271669"/>
                <a:gd name="connsiteX5" fmla="*/ 55328 w 404191"/>
                <a:gd name="connsiteY5" fmla="*/ 18072 h 271669"/>
                <a:gd name="connsiteX6" fmla="*/ 4970 w 404191"/>
                <a:gd name="connsiteY6" fmla="*/ 114541 h 271669"/>
                <a:gd name="connsiteX7" fmla="*/ 103698 w 404191"/>
                <a:gd name="connsiteY7" fmla="*/ 157624 h 271669"/>
                <a:gd name="connsiteX8" fmla="*/ 121456 w 404191"/>
                <a:gd name="connsiteY8" fmla="*/ 208148 h 271669"/>
                <a:gd name="connsiteX9" fmla="*/ 129473 w 404191"/>
                <a:gd name="connsiteY9" fmla="*/ 248633 h 271669"/>
                <a:gd name="connsiteX10" fmla="*/ 161345 w 404191"/>
                <a:gd name="connsiteY10" fmla="*/ 268730 h 271669"/>
                <a:gd name="connsiteX11" fmla="*/ 186656 w 404191"/>
                <a:gd name="connsiteY11" fmla="*/ 237806 h 271669"/>
                <a:gd name="connsiteX12" fmla="*/ 177579 w 404191"/>
                <a:gd name="connsiteY12" fmla="*/ 191516 h 271669"/>
                <a:gd name="connsiteX13" fmla="*/ 164326 w 404191"/>
                <a:gd name="connsiteY13" fmla="*/ 139780 h 271669"/>
                <a:gd name="connsiteX14" fmla="*/ 160086 w 404191"/>
                <a:gd name="connsiteY14" fmla="*/ 110837 h 271669"/>
                <a:gd name="connsiteX15" fmla="*/ 190102 w 404191"/>
                <a:gd name="connsiteY15" fmla="*/ 158896 h 271669"/>
                <a:gd name="connsiteX16" fmla="*/ 206866 w 404191"/>
                <a:gd name="connsiteY16" fmla="*/ 200329 h 271669"/>
                <a:gd name="connsiteX17" fmla="*/ 210312 w 404191"/>
                <a:gd name="connsiteY17" fmla="*/ 230484 h 271669"/>
                <a:gd name="connsiteX18" fmla="*/ 237545 w 404191"/>
                <a:gd name="connsiteY18" fmla="*/ 271639 h 271669"/>
                <a:gd name="connsiteX19" fmla="*/ 268224 w 404191"/>
                <a:gd name="connsiteY19" fmla="*/ 247553 h 271669"/>
                <a:gd name="connsiteX20" fmla="*/ 309703 w 404191"/>
                <a:gd name="connsiteY20" fmla="*/ 234818 h 271669"/>
                <a:gd name="connsiteX21" fmla="*/ 324811 w 404191"/>
                <a:gd name="connsiteY21" fmla="*/ 213475 h 271669"/>
                <a:gd name="connsiteX22" fmla="*/ 329515 w 404191"/>
                <a:gd name="connsiteY22" fmla="*/ 194730 h 271669"/>
                <a:gd name="connsiteX23" fmla="*/ 328455 w 404191"/>
                <a:gd name="connsiteY23" fmla="*/ 155206 h 271669"/>
                <a:gd name="connsiteX24" fmla="*/ 325274 w 404191"/>
                <a:gd name="connsiteY24" fmla="*/ 132027 h 271669"/>
                <a:gd name="connsiteX25" fmla="*/ 344291 w 404191"/>
                <a:gd name="connsiteY25" fmla="*/ 159439 h 271669"/>
                <a:gd name="connsiteX26" fmla="*/ 342171 w 404191"/>
                <a:gd name="connsiteY26" fmla="*/ 178112 h 271669"/>
                <a:gd name="connsiteX27" fmla="*/ 369471 w 404191"/>
                <a:gd name="connsiteY27" fmla="*/ 223911 h 271669"/>
                <a:gd name="connsiteX28" fmla="*/ 386698 w 404191"/>
                <a:gd name="connsiteY28" fmla="*/ 183903 h 271669"/>
                <a:gd name="connsiteX29" fmla="*/ 399089 w 404191"/>
                <a:gd name="connsiteY29" fmla="*/ 157975 h 271669"/>
                <a:gd name="connsiteX30" fmla="*/ 376361 w 404191"/>
                <a:gd name="connsiteY30" fmla="*/ 88785 h 271669"/>
                <a:gd name="connsiteX31" fmla="*/ 272531 w 404191"/>
                <a:gd name="connsiteY31" fmla="*/ 212534 h 271669"/>
                <a:gd name="connsiteX32" fmla="*/ 257490 w 404191"/>
                <a:gd name="connsiteY32" fmla="*/ 138488 h 271669"/>
                <a:gd name="connsiteX33" fmla="*/ 260074 w 404191"/>
                <a:gd name="connsiteY33" fmla="*/ 136096 h 271669"/>
                <a:gd name="connsiteX34" fmla="*/ 262790 w 404191"/>
                <a:gd name="connsiteY34" fmla="*/ 140668 h 271669"/>
                <a:gd name="connsiteX35" fmla="*/ 277302 w 404191"/>
                <a:gd name="connsiteY35" fmla="*/ 196122 h 271669"/>
                <a:gd name="connsiteX36" fmla="*/ 272531 w 404191"/>
                <a:gd name="connsiteY36" fmla="*/ 212534 h 27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4191" h="271669">
                  <a:moveTo>
                    <a:pt x="376361" y="88785"/>
                  </a:moveTo>
                  <a:cubicBezTo>
                    <a:pt x="371325" y="70577"/>
                    <a:pt x="349923" y="63799"/>
                    <a:pt x="336274" y="54953"/>
                  </a:cubicBezTo>
                  <a:cubicBezTo>
                    <a:pt x="329316" y="38407"/>
                    <a:pt x="311890" y="31768"/>
                    <a:pt x="301354" y="18662"/>
                  </a:cubicBezTo>
                  <a:cubicBezTo>
                    <a:pt x="274452" y="8153"/>
                    <a:pt x="181290" y="8537"/>
                    <a:pt x="164724" y="5847"/>
                  </a:cubicBezTo>
                  <a:cubicBezTo>
                    <a:pt x="147497" y="3057"/>
                    <a:pt x="126823" y="7629"/>
                    <a:pt x="107342" y="9710"/>
                  </a:cubicBezTo>
                  <a:cubicBezTo>
                    <a:pt x="89452" y="11618"/>
                    <a:pt x="72356" y="14812"/>
                    <a:pt x="55328" y="18072"/>
                  </a:cubicBezTo>
                  <a:lnTo>
                    <a:pt x="4970" y="114541"/>
                  </a:lnTo>
                  <a:cubicBezTo>
                    <a:pt x="8945" y="113322"/>
                    <a:pt x="94819" y="79920"/>
                    <a:pt x="103698" y="157624"/>
                  </a:cubicBezTo>
                  <a:cubicBezTo>
                    <a:pt x="108137" y="175547"/>
                    <a:pt x="112246" y="189794"/>
                    <a:pt x="121456" y="208148"/>
                  </a:cubicBezTo>
                  <a:cubicBezTo>
                    <a:pt x="126492" y="218200"/>
                    <a:pt x="122251" y="238118"/>
                    <a:pt x="129473" y="248633"/>
                  </a:cubicBezTo>
                  <a:cubicBezTo>
                    <a:pt x="136696" y="259295"/>
                    <a:pt x="147032" y="269890"/>
                    <a:pt x="161345" y="268730"/>
                  </a:cubicBezTo>
                  <a:cubicBezTo>
                    <a:pt x="177380" y="267425"/>
                    <a:pt x="185000" y="252635"/>
                    <a:pt x="186656" y="237806"/>
                  </a:cubicBezTo>
                  <a:cubicBezTo>
                    <a:pt x="188313" y="222533"/>
                    <a:pt x="181886" y="203556"/>
                    <a:pt x="177579" y="191516"/>
                  </a:cubicBezTo>
                  <a:cubicBezTo>
                    <a:pt x="171085" y="173454"/>
                    <a:pt x="170157" y="155689"/>
                    <a:pt x="164326" y="139780"/>
                  </a:cubicBezTo>
                  <a:cubicBezTo>
                    <a:pt x="160749" y="129880"/>
                    <a:pt x="153659" y="120823"/>
                    <a:pt x="160086" y="110837"/>
                  </a:cubicBezTo>
                  <a:cubicBezTo>
                    <a:pt x="170489" y="117695"/>
                    <a:pt x="181422" y="135990"/>
                    <a:pt x="190102" y="158896"/>
                  </a:cubicBezTo>
                  <a:cubicBezTo>
                    <a:pt x="195072" y="172102"/>
                    <a:pt x="202295" y="188647"/>
                    <a:pt x="206866" y="200329"/>
                  </a:cubicBezTo>
                  <a:cubicBezTo>
                    <a:pt x="212299" y="213986"/>
                    <a:pt x="210908" y="218882"/>
                    <a:pt x="210312" y="230484"/>
                  </a:cubicBezTo>
                  <a:cubicBezTo>
                    <a:pt x="209119" y="253484"/>
                    <a:pt x="217998" y="271434"/>
                    <a:pt x="237545" y="271639"/>
                  </a:cubicBezTo>
                  <a:cubicBezTo>
                    <a:pt x="256960" y="271845"/>
                    <a:pt x="257689" y="258857"/>
                    <a:pt x="268224" y="247553"/>
                  </a:cubicBezTo>
                  <a:cubicBezTo>
                    <a:pt x="277501" y="268631"/>
                    <a:pt x="309305" y="253192"/>
                    <a:pt x="309703" y="234818"/>
                  </a:cubicBezTo>
                  <a:cubicBezTo>
                    <a:pt x="311691" y="226370"/>
                    <a:pt x="320901" y="221625"/>
                    <a:pt x="324811" y="213475"/>
                  </a:cubicBezTo>
                  <a:cubicBezTo>
                    <a:pt x="326534" y="209758"/>
                    <a:pt x="328058" y="200468"/>
                    <a:pt x="329515" y="194730"/>
                  </a:cubicBezTo>
                  <a:cubicBezTo>
                    <a:pt x="334020" y="177330"/>
                    <a:pt x="331503" y="171333"/>
                    <a:pt x="328455" y="155206"/>
                  </a:cubicBezTo>
                  <a:cubicBezTo>
                    <a:pt x="326931" y="147036"/>
                    <a:pt x="324280" y="140721"/>
                    <a:pt x="325274" y="132027"/>
                  </a:cubicBezTo>
                  <a:cubicBezTo>
                    <a:pt x="331105" y="140933"/>
                    <a:pt x="341574" y="146227"/>
                    <a:pt x="344291" y="159439"/>
                  </a:cubicBezTo>
                  <a:cubicBezTo>
                    <a:pt x="345153" y="163833"/>
                    <a:pt x="342369" y="171943"/>
                    <a:pt x="342171" y="178112"/>
                  </a:cubicBezTo>
                  <a:cubicBezTo>
                    <a:pt x="341177" y="202310"/>
                    <a:pt x="346544" y="228053"/>
                    <a:pt x="369471" y="223911"/>
                  </a:cubicBezTo>
                  <a:cubicBezTo>
                    <a:pt x="388951" y="220406"/>
                    <a:pt x="382391" y="197672"/>
                    <a:pt x="386698" y="183903"/>
                  </a:cubicBezTo>
                  <a:cubicBezTo>
                    <a:pt x="389547" y="174951"/>
                    <a:pt x="394053" y="165661"/>
                    <a:pt x="399089" y="157975"/>
                  </a:cubicBezTo>
                  <a:cubicBezTo>
                    <a:pt x="411016" y="139820"/>
                    <a:pt x="376494" y="89382"/>
                    <a:pt x="376361" y="88785"/>
                  </a:cubicBezTo>
                  <a:close/>
                  <a:moveTo>
                    <a:pt x="272531" y="212534"/>
                  </a:moveTo>
                  <a:cubicBezTo>
                    <a:pt x="270212" y="193584"/>
                    <a:pt x="263520" y="161573"/>
                    <a:pt x="257490" y="138488"/>
                  </a:cubicBezTo>
                  <a:cubicBezTo>
                    <a:pt x="256628" y="134353"/>
                    <a:pt x="259809" y="133644"/>
                    <a:pt x="260074" y="136096"/>
                  </a:cubicBezTo>
                  <a:cubicBezTo>
                    <a:pt x="259676" y="138806"/>
                    <a:pt x="260736" y="140211"/>
                    <a:pt x="262790" y="140668"/>
                  </a:cubicBezTo>
                  <a:cubicBezTo>
                    <a:pt x="264513" y="162103"/>
                    <a:pt x="274121" y="176064"/>
                    <a:pt x="277302" y="196122"/>
                  </a:cubicBezTo>
                  <a:cubicBezTo>
                    <a:pt x="277036" y="202721"/>
                    <a:pt x="272795" y="205941"/>
                    <a:pt x="272531" y="212534"/>
                  </a:cubicBezTo>
                  <a:close/>
                </a:path>
              </a:pathLst>
            </a:custGeom>
            <a:solidFill>
              <a:srgbClr val="000000"/>
            </a:solidFill>
            <a:ln w="9525" cap="flat">
              <a:no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id="{B2EA49F0-F95A-4D91-9D1A-12F9DC0F4428}"/>
                </a:ext>
              </a:extLst>
            </p:cNvPr>
            <p:cNvSpPr/>
            <p:nvPr/>
          </p:nvSpPr>
          <p:spPr>
            <a:xfrm>
              <a:off x="5573862" y="2124023"/>
              <a:ext cx="530087" cy="337930"/>
            </a:xfrm>
            <a:custGeom>
              <a:avLst/>
              <a:gdLst>
                <a:gd name="connsiteX0" fmla="*/ 512338 w 530086"/>
                <a:gd name="connsiteY0" fmla="*/ 61883 h 337930"/>
                <a:gd name="connsiteX1" fmla="*/ 487980 w 530086"/>
                <a:gd name="connsiteY1" fmla="*/ 29965 h 337930"/>
                <a:gd name="connsiteX2" fmla="*/ 461311 w 530086"/>
                <a:gd name="connsiteY2" fmla="*/ 9729 h 337930"/>
                <a:gd name="connsiteX3" fmla="*/ 367128 w 530086"/>
                <a:gd name="connsiteY3" fmla="*/ 5270 h 337930"/>
                <a:gd name="connsiteX4" fmla="*/ 127097 w 530086"/>
                <a:gd name="connsiteY4" fmla="*/ 51944 h 337930"/>
                <a:gd name="connsiteX5" fmla="*/ 5025 w 530086"/>
                <a:gd name="connsiteY5" fmla="*/ 142887 h 337930"/>
                <a:gd name="connsiteX6" fmla="*/ 76514 w 530086"/>
                <a:gd name="connsiteY6" fmla="*/ 178204 h 337930"/>
                <a:gd name="connsiteX7" fmla="*/ 102919 w 530086"/>
                <a:gd name="connsiteY7" fmla="*/ 189137 h 337930"/>
                <a:gd name="connsiteX8" fmla="*/ 173480 w 530086"/>
                <a:gd name="connsiteY8" fmla="*/ 189581 h 337930"/>
                <a:gd name="connsiteX9" fmla="*/ 184791 w 530086"/>
                <a:gd name="connsiteY9" fmla="*/ 221850 h 337930"/>
                <a:gd name="connsiteX10" fmla="*/ 196168 w 530086"/>
                <a:gd name="connsiteY10" fmla="*/ 256445 h 337930"/>
                <a:gd name="connsiteX11" fmla="*/ 202071 w 530086"/>
                <a:gd name="connsiteY11" fmla="*/ 281882 h 337930"/>
                <a:gd name="connsiteX12" fmla="*/ 212885 w 530086"/>
                <a:gd name="connsiteY12" fmla="*/ 295552 h 337930"/>
                <a:gd name="connsiteX13" fmla="*/ 255716 w 530086"/>
                <a:gd name="connsiteY13" fmla="*/ 333970 h 337930"/>
                <a:gd name="connsiteX14" fmla="*/ 275237 w 530086"/>
                <a:gd name="connsiteY14" fmla="*/ 282253 h 337930"/>
                <a:gd name="connsiteX15" fmla="*/ 257651 w 530086"/>
                <a:gd name="connsiteY15" fmla="*/ 210605 h 337930"/>
                <a:gd name="connsiteX16" fmla="*/ 266411 w 530086"/>
                <a:gd name="connsiteY16" fmla="*/ 245273 h 337930"/>
                <a:gd name="connsiteX17" fmla="*/ 280644 w 530086"/>
                <a:gd name="connsiteY17" fmla="*/ 289098 h 337930"/>
                <a:gd name="connsiteX18" fmla="*/ 302271 w 530086"/>
                <a:gd name="connsiteY18" fmla="*/ 316437 h 337930"/>
                <a:gd name="connsiteX19" fmla="*/ 341995 w 530086"/>
                <a:gd name="connsiteY19" fmla="*/ 336316 h 337930"/>
                <a:gd name="connsiteX20" fmla="*/ 362443 w 530086"/>
                <a:gd name="connsiteY20" fmla="*/ 319485 h 337930"/>
                <a:gd name="connsiteX21" fmla="*/ 348342 w 530086"/>
                <a:gd name="connsiteY21" fmla="*/ 280312 h 337930"/>
                <a:gd name="connsiteX22" fmla="*/ 341577 w 530086"/>
                <a:gd name="connsiteY22" fmla="*/ 222320 h 337930"/>
                <a:gd name="connsiteX23" fmla="*/ 345487 w 530086"/>
                <a:gd name="connsiteY23" fmla="*/ 173360 h 337930"/>
                <a:gd name="connsiteX24" fmla="*/ 357361 w 530086"/>
                <a:gd name="connsiteY24" fmla="*/ 226561 h 337930"/>
                <a:gd name="connsiteX25" fmla="*/ 364444 w 530086"/>
                <a:gd name="connsiteY25" fmla="*/ 296161 h 337930"/>
                <a:gd name="connsiteX26" fmla="*/ 375761 w 530086"/>
                <a:gd name="connsiteY26" fmla="*/ 328437 h 337930"/>
                <a:gd name="connsiteX27" fmla="*/ 394215 w 530086"/>
                <a:gd name="connsiteY27" fmla="*/ 334924 h 337930"/>
                <a:gd name="connsiteX28" fmla="*/ 422753 w 530086"/>
                <a:gd name="connsiteY28" fmla="*/ 327185 h 337930"/>
                <a:gd name="connsiteX29" fmla="*/ 437603 w 530086"/>
                <a:gd name="connsiteY29" fmla="*/ 296546 h 337930"/>
                <a:gd name="connsiteX30" fmla="*/ 471853 w 530086"/>
                <a:gd name="connsiteY30" fmla="*/ 307267 h 337930"/>
                <a:gd name="connsiteX31" fmla="*/ 497410 w 530086"/>
                <a:gd name="connsiteY31" fmla="*/ 285646 h 337930"/>
                <a:gd name="connsiteX32" fmla="*/ 524451 w 530086"/>
                <a:gd name="connsiteY32" fmla="*/ 222095 h 337930"/>
                <a:gd name="connsiteX33" fmla="*/ 531236 w 530086"/>
                <a:gd name="connsiteY33" fmla="*/ 182365 h 337930"/>
                <a:gd name="connsiteX34" fmla="*/ 515565 w 530086"/>
                <a:gd name="connsiteY34" fmla="*/ 85068 h 337930"/>
                <a:gd name="connsiteX35" fmla="*/ 512338 w 530086"/>
                <a:gd name="connsiteY35" fmla="*/ 61883 h 337930"/>
                <a:gd name="connsiteX36" fmla="*/ 438981 w 530086"/>
                <a:gd name="connsiteY36" fmla="*/ 249978 h 337930"/>
                <a:gd name="connsiteX37" fmla="*/ 427796 w 530086"/>
                <a:gd name="connsiteY37" fmla="*/ 124632 h 337930"/>
                <a:gd name="connsiteX38" fmla="*/ 436257 w 530086"/>
                <a:gd name="connsiteY38" fmla="*/ 147671 h 337930"/>
                <a:gd name="connsiteX39" fmla="*/ 447191 w 530086"/>
                <a:gd name="connsiteY39" fmla="*/ 165992 h 337930"/>
                <a:gd name="connsiteX40" fmla="*/ 445567 w 530086"/>
                <a:gd name="connsiteY40" fmla="*/ 203264 h 337930"/>
                <a:gd name="connsiteX41" fmla="*/ 438981 w 530086"/>
                <a:gd name="connsiteY41" fmla="*/ 249978 h 33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0086" h="337930">
                  <a:moveTo>
                    <a:pt x="512338" y="61883"/>
                  </a:moveTo>
                  <a:cubicBezTo>
                    <a:pt x="510489" y="50413"/>
                    <a:pt x="492937" y="37161"/>
                    <a:pt x="487980" y="29965"/>
                  </a:cubicBezTo>
                  <a:cubicBezTo>
                    <a:pt x="479943" y="18297"/>
                    <a:pt x="473721" y="13559"/>
                    <a:pt x="461311" y="9729"/>
                  </a:cubicBezTo>
                  <a:cubicBezTo>
                    <a:pt x="436874" y="2202"/>
                    <a:pt x="400563" y="6065"/>
                    <a:pt x="367128" y="5270"/>
                  </a:cubicBezTo>
                  <a:cubicBezTo>
                    <a:pt x="349284" y="4832"/>
                    <a:pt x="146485" y="54727"/>
                    <a:pt x="127097" y="51944"/>
                  </a:cubicBezTo>
                  <a:cubicBezTo>
                    <a:pt x="127097" y="51944"/>
                    <a:pt x="1957" y="119172"/>
                    <a:pt x="5025" y="142887"/>
                  </a:cubicBezTo>
                  <a:cubicBezTo>
                    <a:pt x="25029" y="160161"/>
                    <a:pt x="52799" y="167728"/>
                    <a:pt x="76514" y="178204"/>
                  </a:cubicBezTo>
                  <a:cubicBezTo>
                    <a:pt x="85539" y="182199"/>
                    <a:pt x="93854" y="187725"/>
                    <a:pt x="102919" y="189137"/>
                  </a:cubicBezTo>
                  <a:cubicBezTo>
                    <a:pt x="123745" y="192357"/>
                    <a:pt x="147360" y="185870"/>
                    <a:pt x="173480" y="189581"/>
                  </a:cubicBezTo>
                  <a:cubicBezTo>
                    <a:pt x="175653" y="201899"/>
                    <a:pt x="182094" y="214674"/>
                    <a:pt x="184791" y="221850"/>
                  </a:cubicBezTo>
                  <a:cubicBezTo>
                    <a:pt x="190164" y="236136"/>
                    <a:pt x="192603" y="244504"/>
                    <a:pt x="196168" y="256445"/>
                  </a:cubicBezTo>
                  <a:cubicBezTo>
                    <a:pt x="198394" y="263899"/>
                    <a:pt x="198560" y="274103"/>
                    <a:pt x="202071" y="281882"/>
                  </a:cubicBezTo>
                  <a:cubicBezTo>
                    <a:pt x="203847" y="285818"/>
                    <a:pt x="208996" y="290377"/>
                    <a:pt x="212885" y="295552"/>
                  </a:cubicBezTo>
                  <a:cubicBezTo>
                    <a:pt x="223885" y="310209"/>
                    <a:pt x="234148" y="336461"/>
                    <a:pt x="255716" y="333970"/>
                  </a:cubicBezTo>
                  <a:cubicBezTo>
                    <a:pt x="276456" y="331565"/>
                    <a:pt x="280133" y="306664"/>
                    <a:pt x="275237" y="282253"/>
                  </a:cubicBezTo>
                  <a:cubicBezTo>
                    <a:pt x="271175" y="261984"/>
                    <a:pt x="244432" y="237812"/>
                    <a:pt x="257651" y="210605"/>
                  </a:cubicBezTo>
                  <a:cubicBezTo>
                    <a:pt x="257638" y="220001"/>
                    <a:pt x="262164" y="232167"/>
                    <a:pt x="266411" y="245273"/>
                  </a:cubicBezTo>
                  <a:cubicBezTo>
                    <a:pt x="271009" y="259426"/>
                    <a:pt x="275608" y="279146"/>
                    <a:pt x="280644" y="289098"/>
                  </a:cubicBezTo>
                  <a:cubicBezTo>
                    <a:pt x="286899" y="301442"/>
                    <a:pt x="294287" y="309221"/>
                    <a:pt x="302271" y="316437"/>
                  </a:cubicBezTo>
                  <a:cubicBezTo>
                    <a:pt x="314463" y="327437"/>
                    <a:pt x="324780" y="339171"/>
                    <a:pt x="341995" y="336316"/>
                  </a:cubicBezTo>
                  <a:cubicBezTo>
                    <a:pt x="350622" y="334884"/>
                    <a:pt x="360329" y="327191"/>
                    <a:pt x="362443" y="319485"/>
                  </a:cubicBezTo>
                  <a:cubicBezTo>
                    <a:pt x="366405" y="305100"/>
                    <a:pt x="355161" y="291855"/>
                    <a:pt x="348342" y="280312"/>
                  </a:cubicBezTo>
                  <a:cubicBezTo>
                    <a:pt x="345414" y="263369"/>
                    <a:pt x="343996" y="242994"/>
                    <a:pt x="341577" y="222320"/>
                  </a:cubicBezTo>
                  <a:cubicBezTo>
                    <a:pt x="339384" y="203780"/>
                    <a:pt x="329643" y="182710"/>
                    <a:pt x="345487" y="173360"/>
                  </a:cubicBezTo>
                  <a:cubicBezTo>
                    <a:pt x="350966" y="183975"/>
                    <a:pt x="354598" y="204483"/>
                    <a:pt x="357361" y="226561"/>
                  </a:cubicBezTo>
                  <a:cubicBezTo>
                    <a:pt x="360514" y="251846"/>
                    <a:pt x="365239" y="278543"/>
                    <a:pt x="364444" y="296161"/>
                  </a:cubicBezTo>
                  <a:cubicBezTo>
                    <a:pt x="363795" y="310355"/>
                    <a:pt x="369235" y="323673"/>
                    <a:pt x="375761" y="328437"/>
                  </a:cubicBezTo>
                  <a:cubicBezTo>
                    <a:pt x="376848" y="329239"/>
                    <a:pt x="389497" y="334619"/>
                    <a:pt x="394215" y="334924"/>
                  </a:cubicBezTo>
                  <a:cubicBezTo>
                    <a:pt x="401862" y="335428"/>
                    <a:pt x="417956" y="330571"/>
                    <a:pt x="422753" y="327185"/>
                  </a:cubicBezTo>
                  <a:cubicBezTo>
                    <a:pt x="433660" y="319439"/>
                    <a:pt x="431533" y="308002"/>
                    <a:pt x="437603" y="296546"/>
                  </a:cubicBezTo>
                  <a:cubicBezTo>
                    <a:pt x="448515" y="302900"/>
                    <a:pt x="454943" y="309924"/>
                    <a:pt x="471853" y="307267"/>
                  </a:cubicBezTo>
                  <a:cubicBezTo>
                    <a:pt x="482236" y="305630"/>
                    <a:pt x="487358" y="297798"/>
                    <a:pt x="497410" y="285646"/>
                  </a:cubicBezTo>
                  <a:cubicBezTo>
                    <a:pt x="515664" y="263548"/>
                    <a:pt x="518832" y="254179"/>
                    <a:pt x="524451" y="222095"/>
                  </a:cubicBezTo>
                  <a:cubicBezTo>
                    <a:pt x="526783" y="208763"/>
                    <a:pt x="530520" y="195644"/>
                    <a:pt x="531236" y="182365"/>
                  </a:cubicBezTo>
                  <a:cubicBezTo>
                    <a:pt x="533270" y="144252"/>
                    <a:pt x="521290" y="111757"/>
                    <a:pt x="515565" y="85068"/>
                  </a:cubicBezTo>
                  <a:cubicBezTo>
                    <a:pt x="513756" y="76553"/>
                    <a:pt x="513570" y="69463"/>
                    <a:pt x="512338" y="61883"/>
                  </a:cubicBezTo>
                  <a:close/>
                  <a:moveTo>
                    <a:pt x="438981" y="249978"/>
                  </a:moveTo>
                  <a:cubicBezTo>
                    <a:pt x="430744" y="207551"/>
                    <a:pt x="440843" y="162533"/>
                    <a:pt x="427796" y="124632"/>
                  </a:cubicBezTo>
                  <a:cubicBezTo>
                    <a:pt x="434084" y="130132"/>
                    <a:pt x="432182" y="138520"/>
                    <a:pt x="436257" y="147671"/>
                  </a:cubicBezTo>
                  <a:cubicBezTo>
                    <a:pt x="438756" y="153323"/>
                    <a:pt x="445607" y="159081"/>
                    <a:pt x="447191" y="165992"/>
                  </a:cubicBezTo>
                  <a:cubicBezTo>
                    <a:pt x="449815" y="177462"/>
                    <a:pt x="445892" y="190495"/>
                    <a:pt x="445567" y="203264"/>
                  </a:cubicBezTo>
                  <a:cubicBezTo>
                    <a:pt x="445137" y="220140"/>
                    <a:pt x="450762" y="239422"/>
                    <a:pt x="438981" y="249978"/>
                  </a:cubicBezTo>
                  <a:close/>
                </a:path>
              </a:pathLst>
            </a:custGeom>
            <a:solidFill>
              <a:srgbClr val="000000"/>
            </a:solidFill>
            <a:ln w="9525" cap="flat">
              <a:noFill/>
              <a:prstDash val="solid"/>
              <a:round/>
            </a:ln>
          </p:spPr>
          <p:txBody>
            <a:bodyPr rtlCol="0" anchor="ctr"/>
            <a:lstStyle/>
            <a:p>
              <a:endParaRPr lang="en-US"/>
            </a:p>
          </p:txBody>
        </p:sp>
      </p:grpSp>
      <p:grpSp>
        <p:nvGrpSpPr>
          <p:cNvPr id="59" name="Group 58">
            <a:extLst>
              <a:ext uri="{FF2B5EF4-FFF2-40B4-BE49-F238E27FC236}">
                <a16:creationId xmlns:a16="http://schemas.microsoft.com/office/drawing/2014/main" id="{BC8CDB2E-890F-4E28-924E-896D4FF524C9}"/>
              </a:ext>
            </a:extLst>
          </p:cNvPr>
          <p:cNvGrpSpPr/>
          <p:nvPr/>
        </p:nvGrpSpPr>
        <p:grpSpPr>
          <a:xfrm>
            <a:off x="9164535" y="2947933"/>
            <a:ext cx="2643672" cy="3441628"/>
            <a:chOff x="329269" y="2376512"/>
            <a:chExt cx="2643672" cy="3441628"/>
          </a:xfrm>
        </p:grpSpPr>
        <p:sp>
          <p:nvSpPr>
            <p:cNvPr id="60" name="Text Placeholder 2">
              <a:extLst>
                <a:ext uri="{FF2B5EF4-FFF2-40B4-BE49-F238E27FC236}">
                  <a16:creationId xmlns:a16="http://schemas.microsoft.com/office/drawing/2014/main" id="{71A8337B-97C2-4F2A-8F04-FAC3F9DA4D7C}"/>
                </a:ext>
              </a:extLst>
            </p:cNvPr>
            <p:cNvSpPr txBox="1">
              <a:spLocks/>
            </p:cNvSpPr>
            <p:nvPr/>
          </p:nvSpPr>
          <p:spPr>
            <a:xfrm>
              <a:off x="556524" y="2376512"/>
              <a:ext cx="2189163" cy="6715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tx1"/>
                  </a:solidFill>
                </a:rPr>
                <a:t>Lien</a:t>
              </a:r>
            </a:p>
            <a:p>
              <a:pPr marL="0" indent="0">
                <a:buFont typeface="Arial" panose="020B0604020202020204" pitchFamily="34" charset="0"/>
                <a:buNone/>
              </a:pPr>
              <a:endParaRPr lang="en-US" sz="3200" b="1" dirty="0">
                <a:solidFill>
                  <a:schemeClr val="tx1"/>
                </a:solidFill>
              </a:endParaRPr>
            </a:p>
          </p:txBody>
        </p:sp>
        <p:sp>
          <p:nvSpPr>
            <p:cNvPr id="61" name="Arrow: Up-Down 60">
              <a:extLst>
                <a:ext uri="{FF2B5EF4-FFF2-40B4-BE49-F238E27FC236}">
                  <a16:creationId xmlns:a16="http://schemas.microsoft.com/office/drawing/2014/main" id="{EA4EFF18-975C-42F8-9C6E-4D9664C7F860}"/>
                </a:ext>
              </a:extLst>
            </p:cNvPr>
            <p:cNvSpPr/>
            <p:nvPr/>
          </p:nvSpPr>
          <p:spPr>
            <a:xfrm>
              <a:off x="1051823" y="2931956"/>
              <a:ext cx="1198565" cy="2330740"/>
            </a:xfrm>
            <a:prstGeom prst="upDownArrow">
              <a:avLst/>
            </a:prstGeom>
            <a:gradFill>
              <a:gsLst>
                <a:gs pos="0">
                  <a:srgbClr val="00CC00"/>
                </a:gs>
                <a:gs pos="100000">
                  <a:srgbClr val="4FFF4F">
                    <a:alpha val="2470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Rectangle 61">
              <a:extLst>
                <a:ext uri="{FF2B5EF4-FFF2-40B4-BE49-F238E27FC236}">
                  <a16:creationId xmlns:a16="http://schemas.microsoft.com/office/drawing/2014/main" id="{5663FAF0-4AAB-4D86-AF53-E665BABE0129}"/>
                </a:ext>
              </a:extLst>
            </p:cNvPr>
            <p:cNvSpPr/>
            <p:nvPr/>
          </p:nvSpPr>
          <p:spPr>
            <a:xfrm>
              <a:off x="329269" y="5233365"/>
              <a:ext cx="2643672" cy="584775"/>
            </a:xfrm>
            <a:prstGeom prst="rect">
              <a:avLst/>
            </a:prstGeom>
          </p:spPr>
          <p:txBody>
            <a:bodyPr wrap="none">
              <a:spAutoFit/>
            </a:bodyPr>
            <a:lstStyle/>
            <a:p>
              <a:r>
                <a:rPr lang="en-US" sz="3200" b="1" dirty="0"/>
                <a:t>Alternatives</a:t>
              </a:r>
              <a:r>
                <a:rPr lang="en-US" sz="3200" dirty="0"/>
                <a:t> </a:t>
              </a:r>
            </a:p>
          </p:txBody>
        </p:sp>
      </p:grpSp>
    </p:spTree>
    <p:extLst>
      <p:ext uri="{BB962C8B-B14F-4D97-AF65-F5344CB8AC3E}">
        <p14:creationId xmlns:p14="http://schemas.microsoft.com/office/powerpoint/2010/main" val="3607438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3094C-1851-4434-A646-9C46C5D3E7A2}"/>
              </a:ext>
            </a:extLst>
          </p:cNvPr>
          <p:cNvSpPr>
            <a:spLocks noGrp="1"/>
          </p:cNvSpPr>
          <p:nvPr>
            <p:ph type="title"/>
          </p:nvPr>
        </p:nvSpPr>
        <p:spPr/>
        <p:txBody>
          <a:bodyPr>
            <a:normAutofit fontScale="90000"/>
          </a:bodyPr>
          <a:lstStyle/>
          <a:p>
            <a:r>
              <a:rPr lang="en-US" dirty="0"/>
              <a:t>Bill Reduction Requests: </a:t>
            </a:r>
            <a:r>
              <a:rPr lang="en-US" b="1" dirty="0">
                <a:solidFill>
                  <a:schemeClr val="accent3">
                    <a:lumMod val="75000"/>
                  </a:schemeClr>
                </a:solidFill>
              </a:rPr>
              <a:t>1. Preparation </a:t>
            </a:r>
          </a:p>
        </p:txBody>
      </p:sp>
      <p:sp>
        <p:nvSpPr>
          <p:cNvPr id="3" name="Text Placeholder 2">
            <a:extLst>
              <a:ext uri="{FF2B5EF4-FFF2-40B4-BE49-F238E27FC236}">
                <a16:creationId xmlns:a16="http://schemas.microsoft.com/office/drawing/2014/main" id="{03F7718C-9B2E-49FF-9BA0-085A3C607E3E}"/>
              </a:ext>
            </a:extLst>
          </p:cNvPr>
          <p:cNvSpPr>
            <a:spLocks noGrp="1"/>
          </p:cNvSpPr>
          <p:nvPr>
            <p:ph type="body" idx="4294967295"/>
          </p:nvPr>
        </p:nvSpPr>
        <p:spPr>
          <a:xfrm>
            <a:off x="276225" y="984386"/>
            <a:ext cx="5819775" cy="5524500"/>
          </a:xfrm>
        </p:spPr>
        <p:txBody>
          <a:bodyPr vert="horz" lIns="91440" tIns="45720" rIns="91440" bIns="45720" rtlCol="0" anchor="t">
            <a:noAutofit/>
          </a:bodyPr>
          <a:lstStyle/>
          <a:p>
            <a:pPr marL="0" lvl="0" indent="0">
              <a:buNone/>
            </a:pPr>
            <a:r>
              <a:rPr lang="en-US" sz="1800" b="1" dirty="0">
                <a:solidFill>
                  <a:schemeClr val="tx2"/>
                </a:solidFill>
                <a:latin typeface="Arial" panose="020B0604020202020204" pitchFamily="34" charset="0"/>
              </a:rPr>
              <a:t>Know Your Rights</a:t>
            </a:r>
          </a:p>
          <a:p>
            <a:pPr marL="628650"/>
            <a:r>
              <a:rPr lang="en-US" sz="1800" dirty="0">
                <a:solidFill>
                  <a:srgbClr val="404040"/>
                </a:solidFill>
                <a:latin typeface="Arial" panose="020B0604020202020204" pitchFamily="34" charset="0"/>
              </a:rPr>
              <a:t>Satisfaction of lien vs. payment of full – a lien is merely a security interest for your charge. </a:t>
            </a:r>
          </a:p>
          <a:p>
            <a:pPr marL="628650"/>
            <a:r>
              <a:rPr lang="en-US" sz="1800" dirty="0">
                <a:solidFill>
                  <a:srgbClr val="404040"/>
                </a:solidFill>
                <a:latin typeface="Arial" panose="020B0604020202020204" pitchFamily="34" charset="0"/>
              </a:rPr>
              <a:t>You may accept payment to release your lien and still balance bill the patient. </a:t>
            </a:r>
          </a:p>
          <a:p>
            <a:pPr marL="0" indent="0">
              <a:buNone/>
            </a:pPr>
            <a:r>
              <a:rPr lang="en-US" sz="1800" b="1" dirty="0">
                <a:solidFill>
                  <a:schemeClr val="tx2"/>
                </a:solidFill>
                <a:latin typeface="Arial" panose="020B0604020202020204" pitchFamily="34" charset="0"/>
              </a:rPr>
              <a:t>To Do</a:t>
            </a:r>
          </a:p>
          <a:p>
            <a:pPr marL="628650" indent="-342900">
              <a:buFont typeface="Wingdings 2" panose="05020102010507070707" pitchFamily="18" charset="2"/>
              <a:buChar char="£"/>
            </a:pPr>
            <a:r>
              <a:rPr lang="en-US" sz="1800" dirty="0">
                <a:solidFill>
                  <a:srgbClr val="404040"/>
                </a:solidFill>
              </a:rPr>
              <a:t>Request a copy of the release and settlement sheet from the attorney to confirm settlement amount (</a:t>
            </a:r>
            <a:r>
              <a:rPr lang="en-US" sz="1800" dirty="0"/>
              <a:t>don’t take the lawyer’s word for it)</a:t>
            </a:r>
            <a:endParaRPr lang="en-US" sz="1800" dirty="0">
              <a:solidFill>
                <a:srgbClr val="404040"/>
              </a:solidFill>
            </a:endParaRPr>
          </a:p>
          <a:p>
            <a:pPr marL="628650" indent="-342900">
              <a:buFont typeface="Wingdings 2" panose="05020102010507070707" pitchFamily="18" charset="2"/>
              <a:buChar char="£"/>
            </a:pPr>
            <a:r>
              <a:rPr lang="en-US" sz="1800" dirty="0">
                <a:solidFill>
                  <a:srgbClr val="404040"/>
                </a:solidFill>
              </a:rPr>
              <a:t>Request a copy of the other provider reductions (d</a:t>
            </a:r>
            <a:r>
              <a:rPr lang="en-US" sz="1800" dirty="0"/>
              <a:t>on’t accept lawyer's word on reductions)</a:t>
            </a:r>
            <a:endParaRPr lang="en-US" sz="1800" dirty="0">
              <a:cs typeface="Arial"/>
            </a:endParaRPr>
          </a:p>
          <a:p>
            <a:pPr marL="628650" indent="-342900">
              <a:buFont typeface="Wingdings 2" panose="05020102010507070707" pitchFamily="18" charset="2"/>
              <a:buChar char="£"/>
            </a:pPr>
            <a:r>
              <a:rPr lang="en-US" sz="1800" dirty="0"/>
              <a:t>Confirm there are no other forms of recovery such as UIM or Med Pay</a:t>
            </a:r>
          </a:p>
          <a:p>
            <a:pPr marL="628650" indent="-342900">
              <a:buFont typeface="Wingdings 2" panose="05020102010507070707" pitchFamily="18" charset="2"/>
              <a:buChar char="£"/>
            </a:pPr>
            <a:r>
              <a:rPr lang="en-US" sz="1800" dirty="0"/>
              <a:t>Find out if medical bills are paid by other sources, </a:t>
            </a:r>
            <a:r>
              <a:rPr lang="en-US" sz="1800" dirty="0" err="1"/>
              <a:t>i.e</a:t>
            </a:r>
            <a:r>
              <a:rPr lang="en-US" sz="1800" dirty="0"/>
              <a:t> health insurance, public aid, Medicare</a:t>
            </a:r>
            <a:endParaRPr lang="en-US" sz="1800" dirty="0">
              <a:highlight>
                <a:srgbClr val="00FFFF"/>
              </a:highlight>
            </a:endParaRPr>
          </a:p>
        </p:txBody>
      </p:sp>
      <p:pic>
        <p:nvPicPr>
          <p:cNvPr id="5" name="Picture 4">
            <a:extLst>
              <a:ext uri="{FF2B5EF4-FFF2-40B4-BE49-F238E27FC236}">
                <a16:creationId xmlns:a16="http://schemas.microsoft.com/office/drawing/2014/main" id="{CEAFCD9E-0ABB-4457-BF2C-D29EE9698C6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904" b="96846" l="5077" r="97934">
                        <a14:foregroundMark x1="29634" y1="32147" x2="15939" y2="38172"/>
                        <a14:foregroundMark x1="15939" y1="38172" x2="8855" y2="46745"/>
                        <a14:foregroundMark x1="8855" y1="46745" x2="23200" y2="44561"/>
                        <a14:foregroundMark x1="23200" y1="44561" x2="35478" y2="37566"/>
                        <a14:foregroundMark x1="35478" y1="37566" x2="42680" y2="28993"/>
                        <a14:foregroundMark x1="42680" y1="28993" x2="57202" y2="25718"/>
                        <a14:foregroundMark x1="57202" y1="25718" x2="94569" y2="44116"/>
                        <a14:foregroundMark x1="94569" y1="44116" x2="84652" y2="47028"/>
                        <a14:foregroundMark x1="59150" y1="16741" x2="54309" y2="8775"/>
                        <a14:foregroundMark x1="54309" y1="8775" x2="49882" y2="6429"/>
                        <a14:foregroundMark x1="49882" y1="6429" x2="43506" y2="7440"/>
                        <a14:foregroundMark x1="43506" y1="7440" x2="38666" y2="9826"/>
                        <a14:foregroundMark x1="38666" y1="9826" x2="37131" y2="17913"/>
                        <a14:foregroundMark x1="37131" y1="17913" x2="37898" y2="22523"/>
                        <a14:foregroundMark x1="37898" y1="22523" x2="45336" y2="30408"/>
                        <a14:foregroundMark x1="45336" y1="30408" x2="49174" y2="31743"/>
                        <a14:foregroundMark x1="48170" y1="5944" x2="48170" y2="5944"/>
                        <a14:foregroundMark x1="70071" y1="70724" x2="32940" y2="77113"/>
                        <a14:foregroundMark x1="32940" y1="77113" x2="30224" y2="83017"/>
                        <a14:foregroundMark x1="30224" y1="83017" x2="35478" y2="84391"/>
                        <a14:foregroundMark x1="35478" y1="84391" x2="40791" y2="82976"/>
                        <a14:foregroundMark x1="40791" y1="82976" x2="61275" y2="84472"/>
                        <a14:foregroundMark x1="61275" y1="84472" x2="67119" y2="84391"/>
                        <a14:foregroundMark x1="67119" y1="84391" x2="70838" y2="81278"/>
                        <a14:foregroundMark x1="70838" y1="81278" x2="60331" y2="74525"/>
                        <a14:foregroundMark x1="60331" y1="74525" x2="54014" y2="72867"/>
                        <a14:foregroundMark x1="54014" y1="72867" x2="47166" y2="72746"/>
                        <a14:foregroundMark x1="47166" y1="72746" x2="41440" y2="70764"/>
                        <a14:foregroundMark x1="41440" y1="70764" x2="35006" y2="71492"/>
                        <a14:foregroundMark x1="35006" y1="71492" x2="29988" y2="73514"/>
                        <a14:foregroundMark x1="29988" y1="73514" x2="28926" y2="83744"/>
                        <a14:foregroundMark x1="28926" y1="83744" x2="44215" y2="88071"/>
                        <a14:foregroundMark x1="44215" y1="88071" x2="59268" y2="89406"/>
                        <a14:foregroundMark x1="59268" y1="89406" x2="65466" y2="88233"/>
                        <a14:foregroundMark x1="65466" y1="88233" x2="69894" y2="91023"/>
                        <a14:foregroundMark x1="69894" y1="91023" x2="69953" y2="94865"/>
                        <a14:foregroundMark x1="69953" y1="94865" x2="64168" y2="86049"/>
                        <a14:foregroundMark x1="64168" y1="86049" x2="33825" y2="90133"/>
                        <a14:foregroundMark x1="29457" y1="71573" x2="29457" y2="71573"/>
                        <a14:foregroundMark x1="18949" y1="53296" x2="18949" y2="53296"/>
                        <a14:foregroundMark x1="19953" y1="52891" x2="13813" y2="52851"/>
                        <a14:foregroundMark x1="13813" y1="52851" x2="8323" y2="51355"/>
                        <a14:foregroundMark x1="8323" y1="51355" x2="5018" y2="48120"/>
                        <a14:foregroundMark x1="5018" y1="48120" x2="5077" y2="51961"/>
                        <a14:foregroundMark x1="5077" y1="51961" x2="10272" y2="53821"/>
                        <a14:foregroundMark x1="10272" y1="53821" x2="11806" y2="53943"/>
                        <a14:foregroundMark x1="86895" y1="36353" x2="91854" y2="38536"/>
                        <a14:foregroundMark x1="91854" y1="38536" x2="97580" y2="45815"/>
                        <a14:foregroundMark x1="97580" y1="45815" x2="97934" y2="47271"/>
                        <a14:foregroundMark x1="72019" y1="28872" x2="77509" y2="30894"/>
                        <a14:foregroundMark x1="77509" y1="30894" x2="85596" y2="36070"/>
                        <a14:foregroundMark x1="85596" y1="36070" x2="90968" y2="37768"/>
                        <a14:foregroundMark x1="90968" y1="37768" x2="91677" y2="38253"/>
                        <a14:foregroundMark x1="26387" y1="31460" x2="10685" y2="42095"/>
                        <a14:foregroundMark x1="28926" y1="87262" x2="49410" y2="96563"/>
                        <a14:foregroundMark x1="49410" y1="96563" x2="74262" y2="99636"/>
                        <a14:foregroundMark x1="74262" y1="99636" x2="53070" y2="92600"/>
                        <a14:foregroundMark x1="53070" y1="92600" x2="30283" y2="96846"/>
                        <a14:foregroundMark x1="30283" y1="96846" x2="62043" y2="92843"/>
                      </a14:backgroundRemoval>
                    </a14:imgEffect>
                  </a14:imgLayer>
                </a14:imgProps>
              </a:ext>
              <a:ext uri="{28A0092B-C50C-407E-A947-70E740481C1C}">
                <a14:useLocalDpi xmlns:a14="http://schemas.microsoft.com/office/drawing/2010/main"/>
              </a:ext>
            </a:extLst>
          </a:blip>
          <a:srcRect/>
          <a:stretch/>
        </p:blipFill>
        <p:spPr>
          <a:xfrm>
            <a:off x="9751954" y="3655070"/>
            <a:ext cx="1950260" cy="2853816"/>
          </a:xfrm>
          <a:prstGeom prst="rect">
            <a:avLst/>
          </a:prstGeom>
        </p:spPr>
      </p:pic>
      <p:sp>
        <p:nvSpPr>
          <p:cNvPr id="6" name="Rectangle 5">
            <a:extLst>
              <a:ext uri="{FF2B5EF4-FFF2-40B4-BE49-F238E27FC236}">
                <a16:creationId xmlns:a16="http://schemas.microsoft.com/office/drawing/2014/main" id="{A6532614-6E12-49FE-A107-2B8EB54D0408}"/>
              </a:ext>
            </a:extLst>
          </p:cNvPr>
          <p:cNvSpPr/>
          <p:nvPr/>
        </p:nvSpPr>
        <p:spPr>
          <a:xfrm>
            <a:off x="9641391" y="1047040"/>
            <a:ext cx="2407968" cy="2308324"/>
          </a:xfrm>
          <a:prstGeom prst="rect">
            <a:avLst/>
          </a:prstGeom>
        </p:spPr>
        <p:txBody>
          <a:bodyPr wrap="square">
            <a:spAutoFit/>
          </a:bodyPr>
          <a:lstStyle/>
          <a:p>
            <a:r>
              <a:rPr lang="en-US" dirty="0"/>
              <a:t>in policy limits cases, lawyers often reduce the liens based on the limits and do not tell doctors there is underinsured motorist coverage for additional recovery. </a:t>
            </a:r>
          </a:p>
        </p:txBody>
      </p:sp>
      <p:sp>
        <p:nvSpPr>
          <p:cNvPr id="7" name="Rectangle 6">
            <a:extLst>
              <a:ext uri="{FF2B5EF4-FFF2-40B4-BE49-F238E27FC236}">
                <a16:creationId xmlns:a16="http://schemas.microsoft.com/office/drawing/2014/main" id="{C5942992-80E4-4D4B-87CA-BE9B3B6A1C55}"/>
              </a:ext>
            </a:extLst>
          </p:cNvPr>
          <p:cNvSpPr/>
          <p:nvPr/>
        </p:nvSpPr>
        <p:spPr>
          <a:xfrm>
            <a:off x="6096000" y="1815057"/>
            <a:ext cx="3049003" cy="2853816"/>
          </a:xfrm>
          <a:prstGeom prst="rect">
            <a:avLst/>
          </a:prstGeom>
          <a:solidFill>
            <a:srgbClr val="203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2800" b="0" i="0" u="none" strike="noStrike" kern="1200" cap="none" spc="0" normalizeH="0" baseline="0" noProof="0" dirty="0">
                <a:ln>
                  <a:noFill/>
                </a:ln>
                <a:effectLst/>
                <a:uLnTx/>
                <a:uFillTx/>
                <a:latin typeface="Arial"/>
                <a:cs typeface="Arial"/>
              </a:rPr>
              <a:t>Form requesting information to make decision how much to reduce</a:t>
            </a:r>
            <a:r>
              <a:rPr lang="en-US" sz="2800" dirty="0">
                <a:latin typeface="Arial"/>
                <a:cs typeface="Arial"/>
              </a:rPr>
              <a:t> </a:t>
            </a:r>
            <a:endParaRPr lang="en-US" sz="2800" b="0" i="0" u="none" strike="noStrike" kern="1200" cap="none" spc="0" normalizeH="0" baseline="0" noProof="0">
              <a:ln>
                <a:noFill/>
              </a:ln>
              <a:effectLst/>
              <a:uLnTx/>
              <a:uFillTx/>
              <a:latin typeface="Arial"/>
              <a:cs typeface="Arial"/>
            </a:endParaRPr>
          </a:p>
        </p:txBody>
      </p:sp>
      <p:sp>
        <p:nvSpPr>
          <p:cNvPr id="8" name="Rectangle 7">
            <a:extLst>
              <a:ext uri="{FF2B5EF4-FFF2-40B4-BE49-F238E27FC236}">
                <a16:creationId xmlns:a16="http://schemas.microsoft.com/office/drawing/2014/main" id="{FA6442D8-CED3-426F-8F00-5C07F8676477}"/>
              </a:ext>
            </a:extLst>
          </p:cNvPr>
          <p:cNvSpPr/>
          <p:nvPr/>
        </p:nvSpPr>
        <p:spPr>
          <a:xfrm>
            <a:off x="10132954" y="147451"/>
            <a:ext cx="1721710" cy="931203"/>
          </a:xfrm>
          <a:prstGeom prst="rect">
            <a:avLst/>
          </a:prstGeom>
        </p:spPr>
        <p:txBody>
          <a:bodyPr wrap="none">
            <a:prstTxWarp prst="textWave4">
              <a:avLst/>
            </a:prstTxWarp>
            <a:spAutoFit/>
          </a:bodyPr>
          <a:lstStyle/>
          <a:p>
            <a:r>
              <a:rPr lang="en-US" sz="4800" b="1" dirty="0">
                <a:solidFill>
                  <a:srgbClr val="7030A0"/>
                </a:solidFill>
                <a:effectLst>
                  <a:outerShdw blurRad="38100" dist="38100" dir="2700000" algn="tl">
                    <a:srgbClr val="000000">
                      <a:alpha val="43137"/>
                    </a:srgbClr>
                  </a:outerShdw>
                </a:effectLst>
                <a:latin typeface="Chiller" panose="04020404031007020602" pitchFamily="82" charset="0"/>
              </a:rPr>
              <a:t>Secret</a:t>
            </a:r>
          </a:p>
        </p:txBody>
      </p:sp>
    </p:spTree>
    <p:extLst>
      <p:ext uri="{BB962C8B-B14F-4D97-AF65-F5344CB8AC3E}">
        <p14:creationId xmlns:p14="http://schemas.microsoft.com/office/powerpoint/2010/main" val="2693800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3094C-1851-4434-A646-9C46C5D3E7A2}"/>
              </a:ext>
            </a:extLst>
          </p:cNvPr>
          <p:cNvSpPr>
            <a:spLocks noGrp="1"/>
          </p:cNvSpPr>
          <p:nvPr>
            <p:ph type="title"/>
          </p:nvPr>
        </p:nvSpPr>
        <p:spPr/>
        <p:txBody>
          <a:bodyPr>
            <a:normAutofit fontScale="90000"/>
          </a:bodyPr>
          <a:lstStyle/>
          <a:p>
            <a:r>
              <a:rPr lang="en-US" dirty="0"/>
              <a:t>Bill Reduction Requests: </a:t>
            </a:r>
            <a:r>
              <a:rPr lang="en-US" b="1" dirty="0">
                <a:solidFill>
                  <a:schemeClr val="accent3">
                    <a:lumMod val="75000"/>
                  </a:schemeClr>
                </a:solidFill>
              </a:rPr>
              <a:t>2. Evaluative</a:t>
            </a:r>
          </a:p>
        </p:txBody>
      </p:sp>
      <p:sp>
        <p:nvSpPr>
          <p:cNvPr id="3" name="Text Placeholder 2">
            <a:extLst>
              <a:ext uri="{FF2B5EF4-FFF2-40B4-BE49-F238E27FC236}">
                <a16:creationId xmlns:a16="http://schemas.microsoft.com/office/drawing/2014/main" id="{03F7718C-9B2E-49FF-9BA0-085A3C607E3E}"/>
              </a:ext>
            </a:extLst>
          </p:cNvPr>
          <p:cNvSpPr>
            <a:spLocks noGrp="1"/>
          </p:cNvSpPr>
          <p:nvPr>
            <p:ph type="body" sz="quarter" idx="10"/>
          </p:nvPr>
        </p:nvSpPr>
        <p:spPr>
          <a:xfrm>
            <a:off x="266700" y="1016000"/>
            <a:ext cx="7785100" cy="5588000"/>
          </a:xfrm>
        </p:spPr>
        <p:txBody>
          <a:bodyPr vert="horz" lIns="91440" tIns="45720" rIns="91440" bIns="45720" rtlCol="0" anchor="t">
            <a:normAutofit lnSpcReduction="10000"/>
          </a:bodyPr>
          <a:lstStyle/>
          <a:p>
            <a:r>
              <a:rPr lang="en-US" dirty="0"/>
              <a:t>Find out</a:t>
            </a:r>
          </a:p>
          <a:p>
            <a:pPr lvl="1"/>
            <a:r>
              <a:rPr lang="en-US" dirty="0"/>
              <a:t>Why is insurance company making such a low offer </a:t>
            </a:r>
            <a:endParaRPr lang="en-US" dirty="0">
              <a:cs typeface="Arial"/>
            </a:endParaRPr>
          </a:p>
          <a:p>
            <a:pPr lvl="2"/>
            <a:r>
              <a:rPr lang="en-US" dirty="0"/>
              <a:t>Does it correspond with expenses, attorney fees and other liens? </a:t>
            </a:r>
          </a:p>
          <a:p>
            <a:r>
              <a:rPr lang="en-US" dirty="0"/>
              <a:t>Review the Settlement </a:t>
            </a:r>
          </a:p>
          <a:p>
            <a:pPr lvl="1"/>
            <a:r>
              <a:rPr lang="en-US" dirty="0"/>
              <a:t>Settlement value drives what you get paid </a:t>
            </a:r>
          </a:p>
          <a:p>
            <a:pPr lvl="1"/>
            <a:r>
              <a:rPr lang="en-US" dirty="0">
                <a:cs typeface="Arial"/>
              </a:rPr>
              <a:t>All personal injury cases have settlement sheets which document disbursements.</a:t>
            </a:r>
          </a:p>
          <a:p>
            <a:pPr lvl="1"/>
            <a:r>
              <a:rPr lang="en-US" dirty="0"/>
              <a:t>Medical treatment = Stronger legal case =  better recovery =  more likely you recover full charges. </a:t>
            </a:r>
          </a:p>
          <a:p>
            <a:r>
              <a:rPr lang="en-US" dirty="0"/>
              <a:t>Make sure you’re not alone</a:t>
            </a:r>
          </a:p>
          <a:p>
            <a:pPr lvl="1"/>
            <a:r>
              <a:rPr lang="en-US" dirty="0"/>
              <a:t>Are the attorneys and/or other lienholders also reducing their fees - if so, by how much?</a:t>
            </a:r>
          </a:p>
          <a:p>
            <a:r>
              <a:rPr lang="en-US" dirty="0"/>
              <a:t>Other Payees</a:t>
            </a:r>
          </a:p>
          <a:p>
            <a:pPr lvl="1"/>
            <a:r>
              <a:rPr lang="en-US" dirty="0"/>
              <a:t>If med pay not paid to providers – it goes into settlement amount</a:t>
            </a:r>
          </a:p>
          <a:p>
            <a:pPr lvl="1"/>
            <a:r>
              <a:rPr lang="en-US" dirty="0"/>
              <a:t>Do not reduce your lien based on the bills paid by other sources - only on the liens</a:t>
            </a:r>
          </a:p>
        </p:txBody>
      </p:sp>
      <p:pic>
        <p:nvPicPr>
          <p:cNvPr id="7" name="Picture 6">
            <a:extLst>
              <a:ext uri="{FF2B5EF4-FFF2-40B4-BE49-F238E27FC236}">
                <a16:creationId xmlns:a16="http://schemas.microsoft.com/office/drawing/2014/main" id="{88B4A1F9-AF5A-4EAF-B818-DD3FAA6172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904" b="96846" l="5077" r="97934">
                        <a14:foregroundMark x1="29634" y1="32147" x2="15939" y2="38172"/>
                        <a14:foregroundMark x1="15939" y1="38172" x2="8855" y2="46745"/>
                        <a14:foregroundMark x1="8855" y1="46745" x2="23200" y2="44561"/>
                        <a14:foregroundMark x1="23200" y1="44561" x2="35478" y2="37566"/>
                        <a14:foregroundMark x1="35478" y1="37566" x2="42680" y2="28993"/>
                        <a14:foregroundMark x1="42680" y1="28993" x2="57202" y2="25718"/>
                        <a14:foregroundMark x1="57202" y1="25718" x2="94569" y2="44116"/>
                        <a14:foregroundMark x1="94569" y1="44116" x2="84652" y2="47028"/>
                        <a14:foregroundMark x1="59150" y1="16741" x2="54309" y2="8775"/>
                        <a14:foregroundMark x1="54309" y1="8775" x2="49882" y2="6429"/>
                        <a14:foregroundMark x1="49882" y1="6429" x2="43506" y2="7440"/>
                        <a14:foregroundMark x1="43506" y1="7440" x2="38666" y2="9826"/>
                        <a14:foregroundMark x1="38666" y1="9826" x2="37131" y2="17913"/>
                        <a14:foregroundMark x1="37131" y1="17913" x2="37898" y2="22523"/>
                        <a14:foregroundMark x1="37898" y1="22523" x2="45336" y2="30408"/>
                        <a14:foregroundMark x1="45336" y1="30408" x2="49174" y2="31743"/>
                        <a14:foregroundMark x1="48170" y1="5944" x2="48170" y2="5944"/>
                        <a14:foregroundMark x1="70071" y1="70724" x2="32940" y2="77113"/>
                        <a14:foregroundMark x1="32940" y1="77113" x2="30224" y2="83017"/>
                        <a14:foregroundMark x1="30224" y1="83017" x2="35478" y2="84391"/>
                        <a14:foregroundMark x1="35478" y1="84391" x2="40791" y2="82976"/>
                        <a14:foregroundMark x1="40791" y1="82976" x2="61275" y2="84472"/>
                        <a14:foregroundMark x1="61275" y1="84472" x2="67119" y2="84391"/>
                        <a14:foregroundMark x1="67119" y1="84391" x2="70838" y2="81278"/>
                        <a14:foregroundMark x1="70838" y1="81278" x2="60331" y2="74525"/>
                        <a14:foregroundMark x1="60331" y1="74525" x2="54014" y2="72867"/>
                        <a14:foregroundMark x1="54014" y1="72867" x2="47166" y2="72746"/>
                        <a14:foregroundMark x1="47166" y1="72746" x2="41440" y2="70764"/>
                        <a14:foregroundMark x1="41440" y1="70764" x2="35006" y2="71492"/>
                        <a14:foregroundMark x1="35006" y1="71492" x2="29988" y2="73514"/>
                        <a14:foregroundMark x1="29988" y1="73514" x2="28926" y2="83744"/>
                        <a14:foregroundMark x1="28926" y1="83744" x2="44215" y2="88071"/>
                        <a14:foregroundMark x1="44215" y1="88071" x2="59268" y2="89406"/>
                        <a14:foregroundMark x1="59268" y1="89406" x2="65466" y2="88233"/>
                        <a14:foregroundMark x1="65466" y1="88233" x2="69894" y2="91023"/>
                        <a14:foregroundMark x1="69894" y1="91023" x2="69953" y2="94865"/>
                        <a14:foregroundMark x1="69953" y1="94865" x2="64168" y2="86049"/>
                        <a14:foregroundMark x1="64168" y1="86049" x2="33825" y2="90133"/>
                        <a14:foregroundMark x1="29457" y1="71573" x2="29457" y2="71573"/>
                        <a14:foregroundMark x1="18949" y1="53296" x2="18949" y2="53296"/>
                        <a14:foregroundMark x1="19953" y1="52891" x2="13813" y2="52851"/>
                        <a14:foregroundMark x1="13813" y1="52851" x2="8323" y2="51355"/>
                        <a14:foregroundMark x1="8323" y1="51355" x2="5018" y2="48120"/>
                        <a14:foregroundMark x1="5018" y1="48120" x2="5077" y2="51961"/>
                        <a14:foregroundMark x1="5077" y1="51961" x2="10272" y2="53821"/>
                        <a14:foregroundMark x1="10272" y1="53821" x2="11806" y2="53943"/>
                        <a14:foregroundMark x1="86895" y1="36353" x2="91854" y2="38536"/>
                        <a14:foregroundMark x1="91854" y1="38536" x2="97580" y2="45815"/>
                        <a14:foregroundMark x1="97580" y1="45815" x2="97934" y2="47271"/>
                        <a14:foregroundMark x1="72019" y1="28872" x2="77509" y2="30894"/>
                        <a14:foregroundMark x1="77509" y1="30894" x2="85596" y2="36070"/>
                        <a14:foregroundMark x1="85596" y1="36070" x2="90968" y2="37768"/>
                        <a14:foregroundMark x1="90968" y1="37768" x2="91677" y2="38253"/>
                        <a14:foregroundMark x1="26387" y1="31460" x2="10685" y2="42095"/>
                        <a14:foregroundMark x1="28926" y1="87262" x2="49410" y2="96563"/>
                        <a14:foregroundMark x1="49410" y1="96563" x2="74262" y2="99636"/>
                        <a14:foregroundMark x1="74262" y1="99636" x2="53070" y2="92600"/>
                        <a14:foregroundMark x1="53070" y1="92600" x2="30283" y2="96846"/>
                        <a14:foregroundMark x1="30283" y1="96846" x2="62043" y2="92843"/>
                      </a14:backgroundRemoval>
                    </a14:imgEffect>
                  </a14:imgLayer>
                </a14:imgProps>
              </a:ext>
              <a:ext uri="{28A0092B-C50C-407E-A947-70E740481C1C}">
                <a14:useLocalDpi xmlns:a14="http://schemas.microsoft.com/office/drawing/2010/main"/>
              </a:ext>
            </a:extLst>
          </a:blip>
          <a:srcRect/>
          <a:stretch/>
        </p:blipFill>
        <p:spPr>
          <a:xfrm>
            <a:off x="9751954" y="3655070"/>
            <a:ext cx="1950260" cy="2853816"/>
          </a:xfrm>
          <a:prstGeom prst="rect">
            <a:avLst/>
          </a:prstGeom>
        </p:spPr>
      </p:pic>
      <p:sp>
        <p:nvSpPr>
          <p:cNvPr id="8" name="Rectangle 7">
            <a:extLst>
              <a:ext uri="{FF2B5EF4-FFF2-40B4-BE49-F238E27FC236}">
                <a16:creationId xmlns:a16="http://schemas.microsoft.com/office/drawing/2014/main" id="{4A95B786-06D4-4606-B981-6B3BCAE97971}"/>
              </a:ext>
            </a:extLst>
          </p:cNvPr>
          <p:cNvSpPr/>
          <p:nvPr/>
        </p:nvSpPr>
        <p:spPr>
          <a:xfrm>
            <a:off x="9082793" y="1623745"/>
            <a:ext cx="3060032" cy="2031325"/>
          </a:xfrm>
          <a:prstGeom prst="rect">
            <a:avLst/>
          </a:prstGeom>
        </p:spPr>
        <p:txBody>
          <a:bodyPr wrap="square">
            <a:spAutoFit/>
          </a:bodyPr>
          <a:lstStyle/>
          <a:p>
            <a:pPr algn="ctr"/>
            <a:r>
              <a:rPr lang="en-US" dirty="0">
                <a:solidFill>
                  <a:srgbClr val="404040"/>
                </a:solidFill>
                <a:latin typeface="Arial" panose="020B0604020202020204" pitchFamily="34" charset="0"/>
              </a:rPr>
              <a:t>If medical payments are not paid to the providers, the attorney is likely including it in the settlement, but it will not be reflected in the settlement offer from the liability insurance company.</a:t>
            </a:r>
            <a:endParaRPr lang="en-US" dirty="0"/>
          </a:p>
        </p:txBody>
      </p:sp>
      <p:sp>
        <p:nvSpPr>
          <p:cNvPr id="9" name="Rectangle 8">
            <a:extLst>
              <a:ext uri="{FF2B5EF4-FFF2-40B4-BE49-F238E27FC236}">
                <a16:creationId xmlns:a16="http://schemas.microsoft.com/office/drawing/2014/main" id="{F6994D6B-72C5-4C05-A258-E4E1D4862C27}"/>
              </a:ext>
            </a:extLst>
          </p:cNvPr>
          <p:cNvSpPr/>
          <p:nvPr/>
        </p:nvSpPr>
        <p:spPr>
          <a:xfrm>
            <a:off x="9751954" y="377629"/>
            <a:ext cx="1721710" cy="931203"/>
          </a:xfrm>
          <a:prstGeom prst="rect">
            <a:avLst/>
          </a:prstGeom>
        </p:spPr>
        <p:txBody>
          <a:bodyPr wrap="none">
            <a:prstTxWarp prst="textWave4">
              <a:avLst/>
            </a:prstTxWarp>
            <a:spAutoFit/>
          </a:bodyPr>
          <a:lstStyle/>
          <a:p>
            <a:r>
              <a:rPr lang="en-US" sz="4800" b="1" dirty="0">
                <a:solidFill>
                  <a:srgbClr val="7030A0"/>
                </a:solidFill>
                <a:effectLst>
                  <a:outerShdw blurRad="38100" dist="38100" dir="2700000" algn="tl">
                    <a:srgbClr val="000000">
                      <a:alpha val="43137"/>
                    </a:srgbClr>
                  </a:outerShdw>
                </a:effectLst>
                <a:latin typeface="Chiller" panose="04020404031007020602" pitchFamily="82" charset="0"/>
              </a:rPr>
              <a:t>Secret</a:t>
            </a:r>
          </a:p>
        </p:txBody>
      </p:sp>
    </p:spTree>
    <p:extLst>
      <p:ext uri="{BB962C8B-B14F-4D97-AF65-F5344CB8AC3E}">
        <p14:creationId xmlns:p14="http://schemas.microsoft.com/office/powerpoint/2010/main" val="2553671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3094C-1851-4434-A646-9C46C5D3E7A2}"/>
              </a:ext>
            </a:extLst>
          </p:cNvPr>
          <p:cNvSpPr>
            <a:spLocks noGrp="1"/>
          </p:cNvSpPr>
          <p:nvPr>
            <p:ph type="title"/>
          </p:nvPr>
        </p:nvSpPr>
        <p:spPr/>
        <p:txBody>
          <a:bodyPr>
            <a:normAutofit fontScale="90000"/>
          </a:bodyPr>
          <a:lstStyle/>
          <a:p>
            <a:r>
              <a:rPr lang="en-US" dirty="0"/>
              <a:t>Bill Reduction Requests:</a:t>
            </a:r>
            <a:r>
              <a:rPr lang="en-US" b="1" dirty="0"/>
              <a:t> </a:t>
            </a:r>
            <a:r>
              <a:rPr lang="en-US" b="1" dirty="0">
                <a:solidFill>
                  <a:schemeClr val="accent3">
                    <a:lumMod val="75000"/>
                  </a:schemeClr>
                </a:solidFill>
              </a:rPr>
              <a:t>3. Acceptance</a:t>
            </a:r>
          </a:p>
        </p:txBody>
      </p:sp>
      <p:sp>
        <p:nvSpPr>
          <p:cNvPr id="3" name="Text Placeholder 2">
            <a:extLst>
              <a:ext uri="{FF2B5EF4-FFF2-40B4-BE49-F238E27FC236}">
                <a16:creationId xmlns:a16="http://schemas.microsoft.com/office/drawing/2014/main" id="{03F7718C-9B2E-49FF-9BA0-085A3C607E3E}"/>
              </a:ext>
            </a:extLst>
          </p:cNvPr>
          <p:cNvSpPr>
            <a:spLocks noGrp="1"/>
          </p:cNvSpPr>
          <p:nvPr>
            <p:ph type="body" sz="quarter" idx="10"/>
          </p:nvPr>
        </p:nvSpPr>
        <p:spPr>
          <a:xfrm>
            <a:off x="266700" y="1016000"/>
            <a:ext cx="2755900" cy="5588000"/>
          </a:xfrm>
        </p:spPr>
        <p:txBody>
          <a:bodyPr/>
          <a:lstStyle/>
          <a:p>
            <a:r>
              <a:rPr lang="en-US" dirty="0"/>
              <a:t>Best Practice </a:t>
            </a:r>
          </a:p>
          <a:p>
            <a:pPr lvl="1"/>
            <a:r>
              <a:rPr lang="en-US" dirty="0"/>
              <a:t>Keep the lawyer honest by making your reduction contingent on receiving a copy of the signed settlement sheet</a:t>
            </a:r>
          </a:p>
        </p:txBody>
      </p:sp>
      <p:sp>
        <p:nvSpPr>
          <p:cNvPr id="13" name="Rectangle 12">
            <a:extLst>
              <a:ext uri="{FF2B5EF4-FFF2-40B4-BE49-F238E27FC236}">
                <a16:creationId xmlns:a16="http://schemas.microsoft.com/office/drawing/2014/main" id="{71195AF8-9C72-46BD-A4EB-F3FBCDC5DB78}"/>
              </a:ext>
            </a:extLst>
          </p:cNvPr>
          <p:cNvSpPr/>
          <p:nvPr/>
        </p:nvSpPr>
        <p:spPr>
          <a:xfrm>
            <a:off x="8032752" y="1227228"/>
            <a:ext cx="3049003" cy="2853816"/>
          </a:xfrm>
          <a:prstGeom prst="rect">
            <a:avLst/>
          </a:prstGeom>
          <a:solidFill>
            <a:srgbClr val="203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t>Form accepting reduction </a:t>
            </a:r>
            <a:endParaRPr lang="en-US" sz="2800" dirty="0">
              <a:cs typeface="Arial"/>
            </a:endParaRPr>
          </a:p>
        </p:txBody>
      </p:sp>
      <p:sp>
        <p:nvSpPr>
          <p:cNvPr id="14" name="Text Placeholder 2">
            <a:extLst>
              <a:ext uri="{FF2B5EF4-FFF2-40B4-BE49-F238E27FC236}">
                <a16:creationId xmlns:a16="http://schemas.microsoft.com/office/drawing/2014/main" id="{5ADDA01C-E201-4B72-A3FF-A67D3170A727}"/>
              </a:ext>
            </a:extLst>
          </p:cNvPr>
          <p:cNvSpPr txBox="1">
            <a:spLocks/>
          </p:cNvSpPr>
          <p:nvPr/>
        </p:nvSpPr>
        <p:spPr>
          <a:xfrm>
            <a:off x="3733800" y="1227228"/>
            <a:ext cx="4089400" cy="59563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US" dirty="0">
                <a:cs typeface="Arial"/>
              </a:rPr>
              <a:t>Reduction based on representation of  . . .</a:t>
            </a:r>
            <a:endParaRPr lang="en-US" dirty="0"/>
          </a:p>
          <a:p>
            <a:pPr marL="514350" indent="-514350">
              <a:buFont typeface="+mj-lt"/>
              <a:buAutoNum type="arabicPeriod"/>
            </a:pPr>
            <a:r>
              <a:rPr lang="en-US" dirty="0"/>
              <a:t>If ultimate settlement is more, this agreement is null and void</a:t>
            </a:r>
          </a:p>
          <a:p>
            <a:endParaRPr lang="en-US" dirty="0"/>
          </a:p>
          <a:p>
            <a:endParaRPr lang="en-US" b="0" dirty="0">
              <a:solidFill>
                <a:srgbClr val="404040"/>
              </a:solidFill>
              <a:latin typeface="Arial" panose="020B0604020202020204" pitchFamily="34" charset="0"/>
            </a:endParaRPr>
          </a:p>
        </p:txBody>
      </p:sp>
    </p:spTree>
    <p:extLst>
      <p:ext uri="{BB962C8B-B14F-4D97-AF65-F5344CB8AC3E}">
        <p14:creationId xmlns:p14="http://schemas.microsoft.com/office/powerpoint/2010/main" val="3247840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AA6E2-0A70-4116-A477-4121009C6EEE}"/>
              </a:ext>
            </a:extLst>
          </p:cNvPr>
          <p:cNvSpPr>
            <a:spLocks noGrp="1"/>
          </p:cNvSpPr>
          <p:nvPr>
            <p:ph type="title"/>
          </p:nvPr>
        </p:nvSpPr>
        <p:spPr/>
        <p:txBody>
          <a:bodyPr>
            <a:normAutofit fontScale="90000"/>
          </a:bodyPr>
          <a:lstStyle/>
          <a:p>
            <a:pPr marR="0" rtl="0"/>
            <a:r>
              <a:rPr lang="en-US" b="0" i="0" u="none" strike="noStrike" baseline="0" dirty="0">
                <a:solidFill>
                  <a:srgbClr val="2F5496"/>
                </a:solidFill>
                <a:latin typeface="Arial" panose="020B0604020202020204" pitchFamily="34" charset="0"/>
              </a:rPr>
              <a:t>Lien Act 770 </a:t>
            </a:r>
            <a:r>
              <a:rPr lang="en-US" b="0" i="0" u="none" strike="noStrike" baseline="0" dirty="0" err="1">
                <a:solidFill>
                  <a:srgbClr val="2F5496"/>
                </a:solidFill>
                <a:latin typeface="Arial" panose="020B0604020202020204" pitchFamily="34" charset="0"/>
              </a:rPr>
              <a:t>ILCS</a:t>
            </a:r>
            <a:r>
              <a:rPr lang="en-US" b="0" i="0" u="none" strike="noStrike" baseline="0" dirty="0">
                <a:solidFill>
                  <a:srgbClr val="2F5496"/>
                </a:solidFill>
                <a:latin typeface="Arial" panose="020B0604020202020204" pitchFamily="34" charset="0"/>
              </a:rPr>
              <a:t> 23/ Health Care Services Lien Act</a:t>
            </a:r>
          </a:p>
        </p:txBody>
      </p:sp>
      <p:sp>
        <p:nvSpPr>
          <p:cNvPr id="3" name="Text Placeholder 2">
            <a:extLst>
              <a:ext uri="{FF2B5EF4-FFF2-40B4-BE49-F238E27FC236}">
                <a16:creationId xmlns:a16="http://schemas.microsoft.com/office/drawing/2014/main" id="{8533C382-9ED3-4200-8D52-1DF8B9C77121}"/>
              </a:ext>
            </a:extLst>
          </p:cNvPr>
          <p:cNvSpPr>
            <a:spLocks noGrp="1"/>
          </p:cNvSpPr>
          <p:nvPr>
            <p:ph type="body" sz="quarter" idx="10"/>
          </p:nvPr>
        </p:nvSpPr>
        <p:spPr>
          <a:xfrm>
            <a:off x="825500" y="1130300"/>
            <a:ext cx="9004300" cy="1701800"/>
          </a:xfrm>
        </p:spPr>
        <p:txBody>
          <a:bodyPr/>
          <a:lstStyle/>
          <a:p>
            <a:pPr marR="0" lvl="0" rtl="0"/>
            <a:r>
              <a:rPr lang="en-US" b="0" i="0" u="none" strike="noStrike" baseline="0" dirty="0">
                <a:solidFill>
                  <a:srgbClr val="404040"/>
                </a:solidFill>
                <a:latin typeface="Arial" panose="020B0604020202020204" pitchFamily="34" charset="0"/>
              </a:rPr>
              <a:t>Lien Act is just for liens – always ask for the liens, not the bills</a:t>
            </a:r>
          </a:p>
          <a:p>
            <a:pPr marR="0" lvl="0" rtl="0"/>
            <a:r>
              <a:rPr lang="en-US" b="0" i="0" u="none" strike="noStrike" baseline="0" dirty="0">
                <a:solidFill>
                  <a:srgbClr val="404040"/>
                </a:solidFill>
                <a:latin typeface="Arial" panose="020B0604020202020204" pitchFamily="34" charset="0"/>
              </a:rPr>
              <a:t>Full bill, current balance, lien, agreed reduction – get this info for all the bills, it is the only way to evaluate whether your reduction is fair</a:t>
            </a:r>
          </a:p>
        </p:txBody>
      </p:sp>
    </p:spTree>
    <p:extLst>
      <p:ext uri="{BB962C8B-B14F-4D97-AF65-F5344CB8AC3E}">
        <p14:creationId xmlns:p14="http://schemas.microsoft.com/office/powerpoint/2010/main" val="2567543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02C13-3A27-46AB-939D-7938E8C02A95}"/>
              </a:ext>
            </a:extLst>
          </p:cNvPr>
          <p:cNvSpPr>
            <a:spLocks noGrp="1"/>
          </p:cNvSpPr>
          <p:nvPr>
            <p:ph type="title"/>
          </p:nvPr>
        </p:nvSpPr>
        <p:spPr/>
        <p:txBody>
          <a:bodyPr>
            <a:normAutofit fontScale="90000"/>
          </a:bodyPr>
          <a:lstStyle/>
          <a:p>
            <a:pPr marR="0" algn="ctr" rtl="0"/>
            <a:r>
              <a:rPr lang="en-US" b="0" i="0" u="none" strike="noStrike" baseline="0" dirty="0">
                <a:solidFill>
                  <a:srgbClr val="2F5496"/>
                </a:solidFill>
                <a:latin typeface="Arial" panose="020B0604020202020204" pitchFamily="34" charset="0"/>
              </a:rPr>
              <a:t>Lien Effectiveness:</a:t>
            </a:r>
            <a:r>
              <a:rPr lang="en-US" b="0" i="0" u="none" strike="noStrike" baseline="0" dirty="0">
                <a:solidFill>
                  <a:schemeClr val="accent3">
                    <a:lumMod val="50000"/>
                  </a:schemeClr>
                </a:solidFill>
                <a:latin typeface="Arial" panose="020B0604020202020204" pitchFamily="34" charset="0"/>
              </a:rPr>
              <a:t> </a:t>
            </a:r>
            <a:r>
              <a:rPr lang="en-US" b="1" i="0" u="none" strike="noStrike" baseline="0" dirty="0">
                <a:solidFill>
                  <a:schemeClr val="accent3">
                    <a:lumMod val="50000"/>
                  </a:schemeClr>
                </a:solidFill>
                <a:latin typeface="Arial" panose="020B0604020202020204" pitchFamily="34" charset="0"/>
              </a:rPr>
              <a:t>Attorney Analysis</a:t>
            </a:r>
            <a:endParaRPr lang="en-US"/>
          </a:p>
        </p:txBody>
      </p:sp>
      <p:sp>
        <p:nvSpPr>
          <p:cNvPr id="3" name="Text Placeholder 2">
            <a:extLst>
              <a:ext uri="{FF2B5EF4-FFF2-40B4-BE49-F238E27FC236}">
                <a16:creationId xmlns:a16="http://schemas.microsoft.com/office/drawing/2014/main" id="{8F210B97-952D-4D45-8522-CF454AC58381}"/>
              </a:ext>
            </a:extLst>
          </p:cNvPr>
          <p:cNvSpPr>
            <a:spLocks noGrp="1"/>
          </p:cNvSpPr>
          <p:nvPr>
            <p:ph type="body" idx="4294967295"/>
          </p:nvPr>
        </p:nvSpPr>
        <p:spPr>
          <a:xfrm>
            <a:off x="248508" y="6073140"/>
            <a:ext cx="5394960" cy="670461"/>
          </a:xfrm>
        </p:spPr>
        <p:txBody>
          <a:bodyPr>
            <a:noAutofit/>
          </a:bodyPr>
          <a:lstStyle/>
          <a:p>
            <a:pPr marL="0" indent="0" algn="ctr">
              <a:spcBef>
                <a:spcPts val="0"/>
              </a:spcBef>
              <a:buNone/>
            </a:pPr>
            <a:r>
              <a:rPr lang="en-US" sz="2000" i="1" dirty="0">
                <a:solidFill>
                  <a:schemeClr val="tx1"/>
                </a:solidFill>
                <a:latin typeface="Arial" panose="020B0604020202020204" pitchFamily="34" charset="0"/>
              </a:rPr>
              <a:t>Which attorney is returning the</a:t>
            </a:r>
          </a:p>
          <a:p>
            <a:pPr marL="0" indent="0" algn="ctr">
              <a:spcBef>
                <a:spcPts val="0"/>
              </a:spcBef>
              <a:buNone/>
            </a:pPr>
            <a:r>
              <a:rPr lang="en-US" sz="2000" i="1" dirty="0">
                <a:solidFill>
                  <a:schemeClr val="tx1"/>
                </a:solidFill>
                <a:latin typeface="Arial" panose="020B0604020202020204" pitchFamily="34" charset="0"/>
              </a:rPr>
              <a:t> </a:t>
            </a:r>
            <a:r>
              <a:rPr lang="en-US" sz="2000" b="1" i="1" dirty="0">
                <a:solidFill>
                  <a:schemeClr val="accent3">
                    <a:lumMod val="50000"/>
                  </a:schemeClr>
                </a:solidFill>
                <a:latin typeface="Arial" panose="020B0604020202020204" pitchFamily="34" charset="0"/>
              </a:rPr>
              <a:t>highest bill percentage?</a:t>
            </a:r>
          </a:p>
          <a:p>
            <a:pPr marL="171450" indent="-171450">
              <a:spcBef>
                <a:spcPts val="0"/>
              </a:spcBef>
            </a:pPr>
            <a:endParaRPr lang="en-US" sz="2000" i="1" dirty="0">
              <a:solidFill>
                <a:schemeClr val="tx1"/>
              </a:solidFill>
              <a:latin typeface="Arial" panose="020B0604020202020204" pitchFamily="34" charset="0"/>
            </a:endParaRPr>
          </a:p>
        </p:txBody>
      </p:sp>
      <p:graphicFrame>
        <p:nvGraphicFramePr>
          <p:cNvPr id="6" name="Chart 5">
            <a:extLst>
              <a:ext uri="{FF2B5EF4-FFF2-40B4-BE49-F238E27FC236}">
                <a16:creationId xmlns:a16="http://schemas.microsoft.com/office/drawing/2014/main" id="{6168F86C-E875-4509-8DD2-D35A061B892D}"/>
              </a:ext>
            </a:extLst>
          </p:cNvPr>
          <p:cNvGraphicFramePr/>
          <p:nvPr>
            <p:extLst>
              <p:ext uri="{D42A27DB-BD31-4B8C-83A1-F6EECF244321}">
                <p14:modId xmlns:p14="http://schemas.microsoft.com/office/powerpoint/2010/main" val="946198382"/>
              </p:ext>
            </p:extLst>
          </p:nvPr>
        </p:nvGraphicFramePr>
        <p:xfrm>
          <a:off x="6096000" y="1425039"/>
          <a:ext cx="5212080"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B5EECC7-C8AC-4A53-A3A3-1CF29D9880A9}"/>
              </a:ext>
            </a:extLst>
          </p:cNvPr>
          <p:cNvGraphicFramePr/>
          <p:nvPr>
            <p:extLst>
              <p:ext uri="{D42A27DB-BD31-4B8C-83A1-F6EECF244321}">
                <p14:modId xmlns:p14="http://schemas.microsoft.com/office/powerpoint/2010/main" val="45138093"/>
              </p:ext>
            </p:extLst>
          </p:nvPr>
        </p:nvGraphicFramePr>
        <p:xfrm>
          <a:off x="431388" y="1425039"/>
          <a:ext cx="521208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 Placeholder 2">
            <a:extLst>
              <a:ext uri="{FF2B5EF4-FFF2-40B4-BE49-F238E27FC236}">
                <a16:creationId xmlns:a16="http://schemas.microsoft.com/office/drawing/2014/main" id="{6447108A-529D-4AC3-BDB7-FCCE420A4D9D}"/>
              </a:ext>
            </a:extLst>
          </p:cNvPr>
          <p:cNvSpPr txBox="1">
            <a:spLocks/>
          </p:cNvSpPr>
          <p:nvPr/>
        </p:nvSpPr>
        <p:spPr>
          <a:xfrm>
            <a:off x="6004560" y="6025639"/>
            <a:ext cx="5394960" cy="6704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000" b="1" i="1" dirty="0">
                <a:solidFill>
                  <a:schemeClr val="accent3">
                    <a:lumMod val="50000"/>
                  </a:schemeClr>
                </a:solidFill>
                <a:latin typeface="Arial" panose="020B0604020202020204" pitchFamily="34" charset="0"/>
              </a:rPr>
              <a:t>Time is money!</a:t>
            </a:r>
            <a:r>
              <a:rPr lang="en-US" sz="2000" i="1" dirty="0">
                <a:solidFill>
                  <a:schemeClr val="accent3">
                    <a:lumMod val="50000"/>
                  </a:schemeClr>
                </a:solidFill>
                <a:latin typeface="Arial" panose="020B0604020202020204" pitchFamily="34" charset="0"/>
              </a:rPr>
              <a:t> </a:t>
            </a:r>
          </a:p>
          <a:p>
            <a:pPr marL="0" indent="0" algn="ctr">
              <a:spcBef>
                <a:spcPts val="0"/>
              </a:spcBef>
              <a:buNone/>
            </a:pPr>
            <a:r>
              <a:rPr lang="en-US" sz="2000" dirty="0">
                <a:solidFill>
                  <a:schemeClr val="tx1"/>
                </a:solidFill>
                <a:latin typeface="Arial" panose="020B0604020202020204" pitchFamily="34" charset="0"/>
              </a:rPr>
              <a:t>Look for lawyers who </a:t>
            </a:r>
            <a:r>
              <a:rPr lang="en-US" sz="2000" b="1" dirty="0">
                <a:solidFill>
                  <a:schemeClr val="accent3">
                    <a:lumMod val="50000"/>
                  </a:schemeClr>
                </a:solidFill>
                <a:latin typeface="Arial" panose="020B0604020202020204" pitchFamily="34" charset="0"/>
              </a:rPr>
              <a:t>move cases efficiently</a:t>
            </a:r>
            <a:endParaRPr lang="en-US" sz="2000" b="1" i="1" dirty="0">
              <a:solidFill>
                <a:schemeClr val="accent3">
                  <a:lumMod val="50000"/>
                </a:schemeClr>
              </a:solidFill>
              <a:latin typeface="Arial" panose="020B0604020202020204" pitchFamily="34" charset="0"/>
            </a:endParaRPr>
          </a:p>
        </p:txBody>
      </p:sp>
    </p:spTree>
    <p:extLst>
      <p:ext uri="{BB962C8B-B14F-4D97-AF65-F5344CB8AC3E}">
        <p14:creationId xmlns:p14="http://schemas.microsoft.com/office/powerpoint/2010/main" val="2008096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20465ED-912B-47FC-AEAE-0B1579F2A11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2" b="781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690F6E-478B-4F13-9DA7-451B26454F5E}"/>
              </a:ext>
            </a:extLst>
          </p:cNvPr>
          <p:cNvSpPr>
            <a:spLocks noGrp="1"/>
          </p:cNvSpPr>
          <p:nvPr>
            <p:ph type="title" idx="4294967295"/>
          </p:nvPr>
        </p:nvSpPr>
        <p:spPr>
          <a:xfrm rot="21428897">
            <a:off x="737187" y="65518"/>
            <a:ext cx="4491181" cy="853947"/>
          </a:xfrm>
        </p:spPr>
        <p:txBody>
          <a:bodyPr>
            <a:prstTxWarp prst="textDoubleWave1">
              <a:avLst/>
            </a:prstTxWarp>
            <a:normAutofit/>
          </a:bodyPr>
          <a:lstStyle/>
          <a:p>
            <a:pPr algn="ctr"/>
            <a:r>
              <a:rPr lang="en-US" dirty="0">
                <a:solidFill>
                  <a:schemeClr val="bg1"/>
                </a:solidFill>
                <a:latin typeface="Papyrus" panose="03070502060502030205" pitchFamily="66" charset="0"/>
              </a:rPr>
              <a:t>Sorry, PI Cases</a:t>
            </a:r>
          </a:p>
        </p:txBody>
      </p:sp>
      <p:sp>
        <p:nvSpPr>
          <p:cNvPr id="6" name="Title 1">
            <a:extLst>
              <a:ext uri="{FF2B5EF4-FFF2-40B4-BE49-F238E27FC236}">
                <a16:creationId xmlns:a16="http://schemas.microsoft.com/office/drawing/2014/main" id="{80BF7F1B-DE98-4E60-BF61-7E7E6B9821FA}"/>
              </a:ext>
            </a:extLst>
          </p:cNvPr>
          <p:cNvSpPr txBox="1">
            <a:spLocks/>
          </p:cNvSpPr>
          <p:nvPr/>
        </p:nvSpPr>
        <p:spPr>
          <a:xfrm rot="21100731">
            <a:off x="1647177" y="660967"/>
            <a:ext cx="4715427" cy="866085"/>
          </a:xfrm>
          <a:prstGeom prst="rect">
            <a:avLst/>
          </a:prstGeom>
        </p:spPr>
        <p:txBody>
          <a:bodyPr vert="horz" lIns="91440" tIns="45720" rIns="91440" bIns="45720" numCol="1" rtlCol="0" anchor="ctr">
            <a:prstTxWarp prst="textDoubleWave1">
              <a:avLst>
                <a:gd name="adj1" fmla="val 12500"/>
                <a:gd name="adj2" fmla="val 513"/>
              </a:avLst>
            </a:prstTxWarp>
            <a:normAutofit/>
          </a:bodyPr>
          <a:lstStyle>
            <a:lvl1pPr algn="l" defTabSz="914400" rtl="0" eaLnBrk="1" latinLnBrk="0" hangingPunct="1">
              <a:lnSpc>
                <a:spcPct val="90000"/>
              </a:lnSpc>
              <a:spcBef>
                <a:spcPct val="0"/>
              </a:spcBef>
              <a:buNone/>
              <a:defRPr sz="4400" b="0" kern="1200">
                <a:solidFill>
                  <a:schemeClr val="tx2"/>
                </a:solidFill>
                <a:latin typeface="+mj-lt"/>
                <a:ea typeface="+mj-ea"/>
                <a:cs typeface="+mj-cs"/>
              </a:defRPr>
            </a:lvl1pPr>
          </a:lstStyle>
          <a:p>
            <a:pPr algn="ctr"/>
            <a:r>
              <a:rPr lang="en-US" dirty="0">
                <a:solidFill>
                  <a:schemeClr val="bg1"/>
                </a:solidFill>
                <a:latin typeface="Papyrus" panose="03070502060502030205" pitchFamily="66" charset="0"/>
              </a:rPr>
              <a:t>being difficult to</a:t>
            </a:r>
          </a:p>
        </p:txBody>
      </p:sp>
      <p:sp>
        <p:nvSpPr>
          <p:cNvPr id="8" name="Title 1">
            <a:extLst>
              <a:ext uri="{FF2B5EF4-FFF2-40B4-BE49-F238E27FC236}">
                <a16:creationId xmlns:a16="http://schemas.microsoft.com/office/drawing/2014/main" id="{47DDB99C-28A4-46CD-90B5-07DB3D572CAB}"/>
              </a:ext>
            </a:extLst>
          </p:cNvPr>
          <p:cNvSpPr txBox="1">
            <a:spLocks/>
          </p:cNvSpPr>
          <p:nvPr/>
        </p:nvSpPr>
        <p:spPr>
          <a:xfrm rot="21007663">
            <a:off x="6646674" y="118154"/>
            <a:ext cx="3920426" cy="837888"/>
          </a:xfrm>
          <a:prstGeom prst="rect">
            <a:avLst/>
          </a:prstGeom>
        </p:spPr>
        <p:txBody>
          <a:bodyPr vert="horz" lIns="91440" tIns="45720" rIns="91440" bIns="45720" numCol="1" rtlCol="0" anchor="ctr">
            <a:prstTxWarp prst="textDoubleWave1">
              <a:avLst>
                <a:gd name="adj1" fmla="val 6250"/>
                <a:gd name="adj2" fmla="val -276"/>
              </a:avLst>
            </a:prstTxWarp>
            <a:normAutofit/>
          </a:bodyPr>
          <a:lstStyle>
            <a:lvl1pPr algn="l" defTabSz="914400" rtl="0" eaLnBrk="1" latinLnBrk="0" hangingPunct="1">
              <a:lnSpc>
                <a:spcPct val="90000"/>
              </a:lnSpc>
              <a:spcBef>
                <a:spcPct val="0"/>
              </a:spcBef>
              <a:buNone/>
              <a:defRPr sz="4400" b="0" kern="1200">
                <a:solidFill>
                  <a:schemeClr val="tx2"/>
                </a:solidFill>
                <a:latin typeface="+mj-lt"/>
                <a:ea typeface="+mj-ea"/>
                <a:cs typeface="+mj-cs"/>
              </a:defRPr>
            </a:lvl1pPr>
          </a:lstStyle>
          <a:p>
            <a:pPr algn="ctr"/>
            <a:r>
              <a:rPr lang="en-US" dirty="0">
                <a:solidFill>
                  <a:schemeClr val="bg1"/>
                </a:solidFill>
                <a:latin typeface="Papyrus" panose="03070502060502030205" pitchFamily="66" charset="0"/>
              </a:rPr>
              <a:t>collect on is</a:t>
            </a:r>
          </a:p>
        </p:txBody>
      </p:sp>
      <p:sp>
        <p:nvSpPr>
          <p:cNvPr id="9" name="Title 1">
            <a:extLst>
              <a:ext uri="{FF2B5EF4-FFF2-40B4-BE49-F238E27FC236}">
                <a16:creationId xmlns:a16="http://schemas.microsoft.com/office/drawing/2014/main" id="{D37A25A0-C91C-4AD9-AC23-8CA96F64BD9D}"/>
              </a:ext>
            </a:extLst>
          </p:cNvPr>
          <p:cNvSpPr txBox="1">
            <a:spLocks/>
          </p:cNvSpPr>
          <p:nvPr/>
        </p:nvSpPr>
        <p:spPr>
          <a:xfrm rot="21436209">
            <a:off x="7779214" y="1130926"/>
            <a:ext cx="2396752" cy="615823"/>
          </a:xfrm>
          <a:prstGeom prst="rect">
            <a:avLst/>
          </a:prstGeom>
        </p:spPr>
        <p:txBody>
          <a:bodyPr vert="horz" lIns="91440" tIns="45720" rIns="91440" bIns="45720" numCol="1" rtlCol="0" anchor="ctr">
            <a:prstTxWarp prst="textDoubleWave1">
              <a:avLst/>
            </a:prstTxWarp>
            <a:normAutofit fontScale="92500" lnSpcReduction="20000"/>
          </a:bodyPr>
          <a:lstStyle>
            <a:lvl1pPr algn="l" defTabSz="914400" rtl="0" eaLnBrk="1" latinLnBrk="0" hangingPunct="1">
              <a:lnSpc>
                <a:spcPct val="90000"/>
              </a:lnSpc>
              <a:spcBef>
                <a:spcPct val="0"/>
              </a:spcBef>
              <a:buNone/>
              <a:defRPr sz="4400" b="0" kern="1200">
                <a:solidFill>
                  <a:schemeClr val="tx2"/>
                </a:solidFill>
                <a:latin typeface="+mj-lt"/>
                <a:ea typeface="+mj-ea"/>
                <a:cs typeface="+mj-cs"/>
              </a:defRPr>
            </a:lvl1pPr>
          </a:lstStyle>
          <a:p>
            <a:pPr algn="ctr"/>
            <a:r>
              <a:rPr lang="en-US" dirty="0">
                <a:solidFill>
                  <a:schemeClr val="bg1"/>
                </a:solidFill>
                <a:latin typeface="Papyrus" panose="03070502060502030205" pitchFamily="66" charset="0"/>
              </a:rPr>
              <a:t>just a</a:t>
            </a:r>
          </a:p>
        </p:txBody>
      </p:sp>
      <p:sp>
        <p:nvSpPr>
          <p:cNvPr id="10" name="Title 1">
            <a:extLst>
              <a:ext uri="{FF2B5EF4-FFF2-40B4-BE49-F238E27FC236}">
                <a16:creationId xmlns:a16="http://schemas.microsoft.com/office/drawing/2014/main" id="{9555C252-70AC-4DBC-8CDB-FD2CE69C48DD}"/>
              </a:ext>
            </a:extLst>
          </p:cNvPr>
          <p:cNvSpPr txBox="1">
            <a:spLocks/>
          </p:cNvSpPr>
          <p:nvPr/>
        </p:nvSpPr>
        <p:spPr>
          <a:xfrm rot="20715372">
            <a:off x="8271594" y="1596253"/>
            <a:ext cx="2253826" cy="955517"/>
          </a:xfrm>
          <a:prstGeom prst="rect">
            <a:avLst/>
          </a:prstGeom>
        </p:spPr>
        <p:txBody>
          <a:bodyPr vert="horz" lIns="91440" tIns="45720" rIns="91440" bIns="45720" numCol="1" rtlCol="0" anchor="ctr">
            <a:prstTxWarp prst="textDoubleWave1">
              <a:avLst/>
            </a:prstTxWarp>
            <a:normAutofit/>
          </a:bodyPr>
          <a:lstStyle>
            <a:lvl1pPr algn="l" defTabSz="914400" rtl="0" eaLnBrk="1" latinLnBrk="0" hangingPunct="1">
              <a:lnSpc>
                <a:spcPct val="90000"/>
              </a:lnSpc>
              <a:spcBef>
                <a:spcPct val="0"/>
              </a:spcBef>
              <a:buNone/>
              <a:defRPr sz="4400" b="0" kern="1200">
                <a:solidFill>
                  <a:schemeClr val="tx2"/>
                </a:solidFill>
                <a:latin typeface="+mj-lt"/>
                <a:ea typeface="+mj-ea"/>
                <a:cs typeface="+mj-cs"/>
              </a:defRPr>
            </a:lvl1pPr>
          </a:lstStyle>
          <a:p>
            <a:pPr algn="ctr"/>
            <a:r>
              <a:rPr lang="en-US" dirty="0">
                <a:solidFill>
                  <a:schemeClr val="bg1"/>
                </a:solidFill>
                <a:latin typeface="Papyrus" panose="03070502060502030205" pitchFamily="66" charset="0"/>
              </a:rPr>
              <a:t>Myth </a:t>
            </a:r>
          </a:p>
        </p:txBody>
      </p:sp>
    </p:spTree>
    <p:extLst>
      <p:ext uri="{BB962C8B-B14F-4D97-AF65-F5344CB8AC3E}">
        <p14:creationId xmlns:p14="http://schemas.microsoft.com/office/powerpoint/2010/main" val="218995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52AC8-91AE-44AF-91E8-AA11DEDF50B2}"/>
              </a:ext>
            </a:extLst>
          </p:cNvPr>
          <p:cNvSpPr>
            <a:spLocks noGrp="1"/>
          </p:cNvSpPr>
          <p:nvPr>
            <p:ph type="title"/>
          </p:nvPr>
        </p:nvSpPr>
        <p:spPr/>
        <p:txBody>
          <a:bodyPr>
            <a:normAutofit fontScale="90000"/>
          </a:bodyPr>
          <a:lstStyle/>
          <a:p>
            <a:pPr marR="0" rtl="0"/>
            <a:r>
              <a:rPr lang="en-US" b="0" i="0" u="none" strike="noStrike" baseline="0" dirty="0">
                <a:solidFill>
                  <a:srgbClr val="2F5496"/>
                </a:solidFill>
                <a:latin typeface="Arial" panose="020B0604020202020204" pitchFamily="34" charset="0"/>
              </a:rPr>
              <a:t>Motion to Adjudicate Lien </a:t>
            </a:r>
          </a:p>
        </p:txBody>
      </p:sp>
      <p:pic>
        <p:nvPicPr>
          <p:cNvPr id="5" name="Picture 4">
            <a:extLst>
              <a:ext uri="{FF2B5EF4-FFF2-40B4-BE49-F238E27FC236}">
                <a16:creationId xmlns:a16="http://schemas.microsoft.com/office/drawing/2014/main" id="{CC64C7C2-3B0C-478A-AE66-B3915135AD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501" y="627330"/>
            <a:ext cx="7658100" cy="6345282"/>
          </a:xfrm>
          <a:prstGeom prst="rect">
            <a:avLst/>
          </a:prstGeom>
        </p:spPr>
      </p:pic>
      <p:sp>
        <p:nvSpPr>
          <p:cNvPr id="3" name="Text Placeholder 2">
            <a:extLst>
              <a:ext uri="{FF2B5EF4-FFF2-40B4-BE49-F238E27FC236}">
                <a16:creationId xmlns:a16="http://schemas.microsoft.com/office/drawing/2014/main" id="{014539EC-014D-4A2F-AA71-3D5A35DE87BF}"/>
              </a:ext>
            </a:extLst>
          </p:cNvPr>
          <p:cNvSpPr>
            <a:spLocks noGrp="1"/>
          </p:cNvSpPr>
          <p:nvPr>
            <p:ph type="body" idx="4294967295"/>
          </p:nvPr>
        </p:nvSpPr>
        <p:spPr>
          <a:xfrm>
            <a:off x="546100" y="1708833"/>
            <a:ext cx="7073900" cy="2342467"/>
          </a:xfrm>
        </p:spPr>
        <p:txBody>
          <a:bodyPr vert="horz" lIns="91440" tIns="45720" rIns="91440" bIns="45720" rtlCol="0" anchor="t">
            <a:normAutofit/>
          </a:bodyPr>
          <a:lstStyle/>
          <a:p>
            <a:pPr marL="0" indent="0">
              <a:buNone/>
            </a:pPr>
            <a:r>
              <a:rPr lang="en-US" b="0" i="0" u="none" strike="noStrike" baseline="0" dirty="0">
                <a:solidFill>
                  <a:srgbClr val="404040"/>
                </a:solidFill>
                <a:latin typeface="Arial" panose="020B0604020202020204" pitchFamily="34" charset="0"/>
              </a:rPr>
              <a:t>If a case is in litigation, a lawyer </a:t>
            </a:r>
            <a:r>
              <a:rPr lang="en-US" dirty="0">
                <a:solidFill>
                  <a:srgbClr val="404040"/>
                </a:solidFill>
                <a:latin typeface="Arial" panose="020B0604020202020204" pitchFamily="34" charset="0"/>
              </a:rPr>
              <a:t>may file a </a:t>
            </a:r>
            <a:r>
              <a:rPr lang="en-US" b="0" i="0" u="none" strike="noStrike" baseline="0" dirty="0">
                <a:solidFill>
                  <a:srgbClr val="404040"/>
                </a:solidFill>
                <a:latin typeface="Arial" panose="020B0604020202020204" pitchFamily="34" charset="0"/>
              </a:rPr>
              <a:t>motion to adjudicate your lien</a:t>
            </a:r>
            <a:r>
              <a:rPr lang="en-US" dirty="0">
                <a:solidFill>
                  <a:srgbClr val="404040"/>
                </a:solidFill>
                <a:latin typeface="Arial" panose="020B0604020202020204" pitchFamily="34" charset="0"/>
              </a:rPr>
              <a:t>,</a:t>
            </a:r>
            <a:r>
              <a:rPr lang="en-US" b="0" i="0" u="none" strike="noStrike" baseline="0" dirty="0">
                <a:solidFill>
                  <a:srgbClr val="404040"/>
                </a:solidFill>
                <a:latin typeface="Arial" panose="020B0604020202020204" pitchFamily="34" charset="0"/>
              </a:rPr>
              <a:t> </a:t>
            </a:r>
            <a:r>
              <a:rPr lang="en-US" dirty="0">
                <a:solidFill>
                  <a:srgbClr val="404040"/>
                </a:solidFill>
                <a:latin typeface="Arial" panose="020B0604020202020204" pitchFamily="34" charset="0"/>
              </a:rPr>
              <a:t>essentially</a:t>
            </a:r>
            <a:r>
              <a:rPr lang="en-US" b="0" i="0" u="none" strike="noStrike" baseline="0" dirty="0">
                <a:solidFill>
                  <a:srgbClr val="404040"/>
                </a:solidFill>
                <a:latin typeface="Arial" panose="020B0604020202020204" pitchFamily="34" charset="0"/>
              </a:rPr>
              <a:t> asking a judge to decide whether your lien is valid and </a:t>
            </a:r>
            <a:r>
              <a:rPr lang="en-US" b="1" i="0" u="none" strike="noStrike" baseline="0" dirty="0">
                <a:solidFill>
                  <a:schemeClr val="accent3">
                    <a:lumMod val="50000"/>
                  </a:schemeClr>
                </a:solidFill>
                <a:latin typeface="Arial" panose="020B0604020202020204" pitchFamily="34" charset="0"/>
              </a:rPr>
              <a:t>how much </a:t>
            </a:r>
            <a:r>
              <a:rPr lang="en-US" i="0" u="none" strike="noStrike" baseline="0" dirty="0">
                <a:solidFill>
                  <a:schemeClr val="accent3">
                    <a:lumMod val="50000"/>
                  </a:schemeClr>
                </a:solidFill>
                <a:latin typeface="Arial" panose="020B0604020202020204" pitchFamily="34" charset="0"/>
              </a:rPr>
              <a:t>you are entitled to receive.</a:t>
            </a:r>
          </a:p>
        </p:txBody>
      </p:sp>
      <p:sp>
        <p:nvSpPr>
          <p:cNvPr id="6" name="Rectangle 5">
            <a:extLst>
              <a:ext uri="{FF2B5EF4-FFF2-40B4-BE49-F238E27FC236}">
                <a16:creationId xmlns:a16="http://schemas.microsoft.com/office/drawing/2014/main" id="{A409E4B7-9D1E-4621-BE2B-BA5295364D6F}"/>
              </a:ext>
            </a:extLst>
          </p:cNvPr>
          <p:cNvSpPr/>
          <p:nvPr/>
        </p:nvSpPr>
        <p:spPr>
          <a:xfrm rot="19709066">
            <a:off x="5310716" y="4399991"/>
            <a:ext cx="4586164" cy="830997"/>
          </a:xfrm>
          <a:prstGeom prst="rect">
            <a:avLst/>
          </a:prstGeom>
        </p:spPr>
        <p:txBody>
          <a:bodyPr wrap="square">
            <a:spAutoFit/>
          </a:bodyPr>
          <a:lstStyle/>
          <a:p>
            <a:pPr lvl="0"/>
            <a:r>
              <a:rPr lang="en-US" sz="2400" b="1" i="1" dirty="0">
                <a:solidFill>
                  <a:srgbClr val="002060"/>
                </a:solidFill>
                <a:latin typeface="Arial" panose="020B0604020202020204" pitchFamily="34" charset="0"/>
              </a:rPr>
              <a:t>In other words, the lawyer is asking the </a:t>
            </a:r>
            <a:r>
              <a:rPr lang="en-US" sz="2400" b="1" i="1" dirty="0">
                <a:solidFill>
                  <a:schemeClr val="accent3">
                    <a:lumMod val="50000"/>
                  </a:schemeClr>
                </a:solidFill>
                <a:latin typeface="Arial" panose="020B0604020202020204" pitchFamily="34" charset="0"/>
              </a:rPr>
              <a:t>judge to screw you</a:t>
            </a:r>
          </a:p>
        </p:txBody>
      </p:sp>
    </p:spTree>
    <p:extLst>
      <p:ext uri="{BB962C8B-B14F-4D97-AF65-F5344CB8AC3E}">
        <p14:creationId xmlns:p14="http://schemas.microsoft.com/office/powerpoint/2010/main" val="3373181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52AC8-91AE-44AF-91E8-AA11DEDF50B2}"/>
              </a:ext>
            </a:extLst>
          </p:cNvPr>
          <p:cNvSpPr>
            <a:spLocks noGrp="1"/>
          </p:cNvSpPr>
          <p:nvPr>
            <p:ph type="title"/>
          </p:nvPr>
        </p:nvSpPr>
        <p:spPr/>
        <p:txBody>
          <a:bodyPr>
            <a:normAutofit fontScale="90000"/>
          </a:bodyPr>
          <a:lstStyle/>
          <a:p>
            <a:pPr marR="0" algn="ctr" rtl="0"/>
            <a:r>
              <a:rPr lang="en-US" b="0" i="0" u="none" strike="noStrike" baseline="0" dirty="0">
                <a:solidFill>
                  <a:srgbClr val="2F5496"/>
                </a:solidFill>
                <a:latin typeface="Arial"/>
                <a:cs typeface="Arial"/>
              </a:rPr>
              <a:t>Motion To Adjudicate Lien</a:t>
            </a:r>
            <a:endParaRPr lang="en-US" b="0" i="0" u="none" strike="noStrike" baseline="0" dirty="0">
              <a:solidFill>
                <a:srgbClr val="2F5496"/>
              </a:solidFill>
              <a:highlight>
                <a:srgbClr val="FFFF00"/>
              </a:highlight>
              <a:latin typeface="Arial"/>
              <a:cs typeface="Arial"/>
            </a:endParaRPr>
          </a:p>
        </p:txBody>
      </p:sp>
      <p:sp>
        <p:nvSpPr>
          <p:cNvPr id="3" name="Text Placeholder 2">
            <a:extLst>
              <a:ext uri="{FF2B5EF4-FFF2-40B4-BE49-F238E27FC236}">
                <a16:creationId xmlns:a16="http://schemas.microsoft.com/office/drawing/2014/main" id="{014539EC-014D-4A2F-AA71-3D5A35DE87BF}"/>
              </a:ext>
            </a:extLst>
          </p:cNvPr>
          <p:cNvSpPr>
            <a:spLocks noGrp="1"/>
          </p:cNvSpPr>
          <p:nvPr>
            <p:ph type="body" sz="quarter" idx="10"/>
          </p:nvPr>
        </p:nvSpPr>
        <p:spPr>
          <a:solidFill>
            <a:schemeClr val="bg1"/>
          </a:solidFill>
        </p:spPr>
        <p:txBody>
          <a:bodyPr vert="horz" lIns="91440" tIns="45720" rIns="91440" bIns="45720" rtlCol="0" anchor="t">
            <a:normAutofit/>
          </a:bodyPr>
          <a:lstStyle/>
          <a:p>
            <a:pPr algn="ctr"/>
            <a:r>
              <a:rPr lang="en-US" b="0" i="0" u="none" strike="noStrike" baseline="0" dirty="0">
                <a:solidFill>
                  <a:srgbClr val="404040"/>
                </a:solidFill>
                <a:latin typeface="Arial"/>
                <a:cs typeface="Arial"/>
              </a:rPr>
              <a:t>If no one attends the</a:t>
            </a:r>
            <a:r>
              <a:rPr lang="en-US" b="0" dirty="0">
                <a:solidFill>
                  <a:srgbClr val="404040"/>
                </a:solidFill>
                <a:latin typeface="Arial"/>
                <a:cs typeface="Arial"/>
              </a:rPr>
              <a:t> motion </a:t>
            </a:r>
            <a:r>
              <a:rPr lang="en-US" b="0" i="0" u="none" strike="noStrike" baseline="0" dirty="0">
                <a:solidFill>
                  <a:srgbClr val="404040"/>
                </a:solidFill>
                <a:latin typeface="Arial"/>
                <a:cs typeface="Arial"/>
              </a:rPr>
              <a:t>you will get nothing </a:t>
            </a:r>
            <a:endParaRPr lang="en-US" dirty="0">
              <a:solidFill>
                <a:srgbClr val="262626"/>
              </a:solidFill>
              <a:latin typeface="Arial"/>
              <a:cs typeface="Arial"/>
            </a:endParaRPr>
          </a:p>
          <a:p>
            <a:pPr algn="ctr"/>
            <a:r>
              <a:rPr lang="en-US" b="0" dirty="0">
                <a:solidFill>
                  <a:srgbClr val="404040"/>
                </a:solidFill>
                <a:latin typeface="Arial"/>
                <a:cs typeface="Arial"/>
              </a:rPr>
              <a:t>It</a:t>
            </a:r>
            <a:r>
              <a:rPr lang="en-US" b="0" i="0" u="none" strike="noStrike" baseline="0" dirty="0">
                <a:solidFill>
                  <a:srgbClr val="404040"/>
                </a:solidFill>
                <a:latin typeface="Arial"/>
                <a:cs typeface="Arial"/>
              </a:rPr>
              <a:t> is up to the doctor to prove the validity of the lien</a:t>
            </a:r>
            <a:endParaRPr lang="en-US" dirty="0">
              <a:cs typeface="Arial"/>
            </a:endParaRPr>
          </a:p>
          <a:p>
            <a:pPr algn="ctr"/>
            <a:endParaRPr lang="en-US" b="0" dirty="0">
              <a:solidFill>
                <a:srgbClr val="404040"/>
              </a:solidFill>
              <a:latin typeface="Arial"/>
              <a:cs typeface="Arial"/>
            </a:endParaRPr>
          </a:p>
          <a:p>
            <a:pPr marR="0" lvl="1" rtl="0"/>
            <a:r>
              <a:rPr lang="en-US" b="0" i="0" u="none" strike="noStrike" baseline="0" dirty="0">
                <a:solidFill>
                  <a:schemeClr val="tx1"/>
                </a:solidFill>
                <a:latin typeface="Arial" panose="020B0604020202020204" pitchFamily="34" charset="0"/>
              </a:rPr>
              <a:t>Related to the accident </a:t>
            </a:r>
          </a:p>
          <a:p>
            <a:pPr lvl="2"/>
            <a:r>
              <a:rPr lang="en-US" b="0" i="0" u="none" strike="noStrike" baseline="0" dirty="0">
                <a:solidFill>
                  <a:schemeClr val="tx1"/>
                </a:solidFill>
                <a:latin typeface="Arial" panose="020B0604020202020204" pitchFamily="34" charset="0"/>
              </a:rPr>
              <a:t>Only treatment causally related to accident can be subject to a lien.</a:t>
            </a:r>
          </a:p>
          <a:p>
            <a:pPr lvl="3"/>
            <a:r>
              <a:rPr lang="en-US" b="0" i="0" u="none" strike="noStrike" baseline="0" dirty="0">
                <a:solidFill>
                  <a:schemeClr val="tx1"/>
                </a:solidFill>
                <a:latin typeface="Arial" panose="020B0604020202020204" pitchFamily="34" charset="0"/>
              </a:rPr>
              <a:t> If no one attends, there is no proof any treatment is related</a:t>
            </a:r>
          </a:p>
          <a:p>
            <a:pPr marR="0" lvl="1" rtl="0"/>
            <a:r>
              <a:rPr lang="en-US" b="0" i="0" u="none" strike="noStrike" baseline="0" dirty="0">
                <a:solidFill>
                  <a:schemeClr val="tx1"/>
                </a:solidFill>
                <a:latin typeface="Arial" panose="020B0604020202020204" pitchFamily="34" charset="0"/>
              </a:rPr>
              <a:t>Reasonable and customary charge </a:t>
            </a:r>
          </a:p>
          <a:p>
            <a:pPr lvl="2"/>
            <a:r>
              <a:rPr lang="en-US" dirty="0">
                <a:solidFill>
                  <a:schemeClr val="tx1"/>
                </a:solidFill>
                <a:latin typeface="Arial" panose="020B0604020202020204" pitchFamily="34" charset="0"/>
              </a:rPr>
              <a:t>O</a:t>
            </a:r>
            <a:r>
              <a:rPr lang="en-US" b="0" i="0" u="none" strike="noStrike" baseline="0" dirty="0">
                <a:solidFill>
                  <a:schemeClr val="tx1"/>
                </a:solidFill>
                <a:latin typeface="Arial" panose="020B0604020202020204" pitchFamily="34" charset="0"/>
              </a:rPr>
              <a:t>nly reasonable charges will be paid on lien basis,</a:t>
            </a:r>
          </a:p>
          <a:p>
            <a:pPr lvl="3"/>
            <a:r>
              <a:rPr lang="en-US" b="0" i="0" u="none" strike="noStrike" baseline="0" dirty="0">
                <a:solidFill>
                  <a:schemeClr val="tx1"/>
                </a:solidFill>
                <a:latin typeface="Arial" panose="020B0604020202020204" pitchFamily="34" charset="0"/>
              </a:rPr>
              <a:t>if no one attends, there is no proof the bills are reasonable</a:t>
            </a:r>
          </a:p>
          <a:p>
            <a:pPr marR="0" lvl="0" rtl="0"/>
            <a:r>
              <a:rPr lang="en-US" b="0" i="0" u="none" strike="noStrike" baseline="0" dirty="0">
                <a:solidFill>
                  <a:srgbClr val="404040"/>
                </a:solidFill>
                <a:latin typeface="Arial" panose="020B0604020202020204" pitchFamily="34" charset="0"/>
              </a:rPr>
              <a:t>Personally attend vs. counsel </a:t>
            </a:r>
          </a:p>
          <a:p>
            <a:pPr lvl="1"/>
            <a:r>
              <a:rPr lang="en-US" b="0" i="0" u="none" strike="noStrike" baseline="0" dirty="0">
                <a:solidFill>
                  <a:srgbClr val="404040"/>
                </a:solidFill>
                <a:latin typeface="Arial" panose="020B0604020202020204" pitchFamily="34" charset="0"/>
              </a:rPr>
              <a:t>Although often overlooked, you are not allowed to personally attend if you are incorporated</a:t>
            </a:r>
          </a:p>
          <a:p>
            <a:r>
              <a:rPr lang="en-US" b="0" i="0" u="none" strike="noStrike" baseline="0" dirty="0">
                <a:solidFill>
                  <a:srgbClr val="404040"/>
                </a:solidFill>
                <a:latin typeface="Arial"/>
                <a:cs typeface="Arial"/>
              </a:rPr>
              <a:t>Favor from attorney</a:t>
            </a:r>
            <a:r>
              <a:rPr lang="en-US" b="0" dirty="0">
                <a:solidFill>
                  <a:srgbClr val="404040"/>
                </a:solidFill>
                <a:latin typeface="Arial"/>
                <a:cs typeface="Arial"/>
              </a:rPr>
              <a:t> </a:t>
            </a:r>
          </a:p>
          <a:p>
            <a:pPr lvl="1">
              <a:buChar char="•"/>
            </a:pPr>
            <a:r>
              <a:rPr lang="en-US" sz="1800" b="0" dirty="0">
                <a:solidFill>
                  <a:schemeClr val="tx1"/>
                </a:solidFill>
                <a:latin typeface="Arial"/>
                <a:cs typeface="Arial"/>
              </a:rPr>
              <a:t>Since motions to adjudicate are rare, time to call in a favor</a:t>
            </a:r>
            <a:endParaRPr lang="en-US" sz="1800" dirty="0">
              <a:solidFill>
                <a:schemeClr val="tx1"/>
              </a:solidFill>
              <a:cs typeface="Arial"/>
            </a:endParaRPr>
          </a:p>
          <a:p>
            <a:pPr marL="457200" lvl="1" indent="0">
              <a:buNone/>
            </a:pPr>
            <a:endParaRPr lang="en-US" b="0" i="0" u="none" strike="noStrike" baseline="0" dirty="0">
              <a:solidFill>
                <a:schemeClr val="tx1"/>
              </a:solidFill>
              <a:highlight>
                <a:srgbClr val="FFFF00"/>
              </a:highlight>
              <a:latin typeface="Arial"/>
              <a:cs typeface="Arial"/>
            </a:endParaRPr>
          </a:p>
        </p:txBody>
      </p:sp>
    </p:spTree>
    <p:extLst>
      <p:ext uri="{BB962C8B-B14F-4D97-AF65-F5344CB8AC3E}">
        <p14:creationId xmlns:p14="http://schemas.microsoft.com/office/powerpoint/2010/main" val="1248404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A1A61-7DA4-4BEB-8FFC-AB24E78EC6B4}"/>
              </a:ext>
            </a:extLst>
          </p:cNvPr>
          <p:cNvSpPr>
            <a:spLocks noGrp="1"/>
          </p:cNvSpPr>
          <p:nvPr>
            <p:ph type="title"/>
          </p:nvPr>
        </p:nvSpPr>
        <p:spPr>
          <a:xfrm>
            <a:off x="6598559" y="171870"/>
            <a:ext cx="4851400" cy="958917"/>
          </a:xfrm>
        </p:spPr>
        <p:txBody>
          <a:bodyPr>
            <a:normAutofit fontScale="90000"/>
          </a:bodyPr>
          <a:lstStyle/>
          <a:p>
            <a:pPr marR="0" algn="ctr" rtl="0"/>
            <a:r>
              <a:rPr lang="en-US" b="0" i="0" u="none" strike="noStrike" baseline="0" dirty="0">
                <a:solidFill>
                  <a:srgbClr val="2F5496"/>
                </a:solidFill>
                <a:latin typeface="Arial" panose="020B0604020202020204" pitchFamily="34" charset="0"/>
              </a:rPr>
              <a:t>Remedies if you’re </a:t>
            </a:r>
            <a:r>
              <a:rPr lang="en-US" b="1" i="0" u="none" strike="noStrike" baseline="0" dirty="0">
                <a:solidFill>
                  <a:schemeClr val="accent3">
                    <a:lumMod val="50000"/>
                  </a:schemeClr>
                </a:solidFill>
                <a:latin typeface="Arial" panose="020B0604020202020204" pitchFamily="34" charset="0"/>
              </a:rPr>
              <a:t>not paid</a:t>
            </a:r>
          </a:p>
        </p:txBody>
      </p:sp>
      <p:sp>
        <p:nvSpPr>
          <p:cNvPr id="3" name="Text Placeholder 2">
            <a:extLst>
              <a:ext uri="{FF2B5EF4-FFF2-40B4-BE49-F238E27FC236}">
                <a16:creationId xmlns:a16="http://schemas.microsoft.com/office/drawing/2014/main" id="{335BBB81-183E-4CE2-953F-9DBFEC1630A8}"/>
              </a:ext>
            </a:extLst>
          </p:cNvPr>
          <p:cNvSpPr>
            <a:spLocks noGrp="1"/>
          </p:cNvSpPr>
          <p:nvPr>
            <p:ph type="body" idx="4294967295"/>
          </p:nvPr>
        </p:nvSpPr>
        <p:spPr>
          <a:xfrm>
            <a:off x="6308361" y="1302656"/>
            <a:ext cx="5743939" cy="5555344"/>
          </a:xfrm>
        </p:spPr>
        <p:txBody>
          <a:bodyPr>
            <a:noAutofit/>
          </a:bodyPr>
          <a:lstStyle/>
          <a:p>
            <a:pPr marL="0" indent="0">
              <a:buNone/>
            </a:pPr>
            <a:r>
              <a:rPr lang="en-US" sz="2400" b="1" i="0" u="none" strike="noStrike" baseline="0" dirty="0">
                <a:solidFill>
                  <a:schemeClr val="accent1"/>
                </a:solidFill>
                <a:latin typeface="Arial" panose="020B0604020202020204" pitchFamily="34" charset="0"/>
              </a:rPr>
              <a:t>Research</a:t>
            </a:r>
          </a:p>
          <a:p>
            <a:pPr marL="457200" lvl="1"/>
            <a:r>
              <a:rPr lang="en-US" sz="2000" dirty="0">
                <a:solidFill>
                  <a:srgbClr val="404040"/>
                </a:solidFill>
                <a:latin typeface="Arial" panose="020B0604020202020204" pitchFamily="34" charset="0"/>
              </a:rPr>
              <a:t>Request a copy of the insurance </a:t>
            </a:r>
            <a:r>
              <a:rPr lang="en-US" sz="2000" b="0" i="0" u="none" strike="noStrike" baseline="0" dirty="0">
                <a:solidFill>
                  <a:srgbClr val="404040"/>
                </a:solidFill>
                <a:latin typeface="Arial" panose="020B0604020202020204" pitchFamily="34" charset="0"/>
              </a:rPr>
              <a:t>check and verify your name was included </a:t>
            </a:r>
          </a:p>
          <a:p>
            <a:pPr marL="0" indent="0">
              <a:buNone/>
            </a:pPr>
            <a:r>
              <a:rPr lang="en-US" sz="2400" b="1" dirty="0">
                <a:solidFill>
                  <a:schemeClr val="accent1"/>
                </a:solidFill>
                <a:latin typeface="Arial" panose="020B0604020202020204" pitchFamily="34" charset="0"/>
              </a:rPr>
              <a:t>Write to the patient’s attorney</a:t>
            </a:r>
          </a:p>
          <a:p>
            <a:pPr lvl="1" indent="-457200">
              <a:buFont typeface="+mj-lt"/>
              <a:buAutoNum type="arabicPeriod"/>
            </a:pPr>
            <a:r>
              <a:rPr lang="en-US" sz="2000" dirty="0">
                <a:solidFill>
                  <a:srgbClr val="404040"/>
                </a:solidFill>
                <a:latin typeface="Arial" panose="020B0604020202020204" pitchFamily="34" charset="0"/>
              </a:rPr>
              <a:t>Friendly inquiry letter first, if no results </a:t>
            </a:r>
          </a:p>
          <a:p>
            <a:pPr lvl="1" indent="-457200">
              <a:buFont typeface="+mj-lt"/>
              <a:buAutoNum type="arabicPeriod"/>
            </a:pPr>
            <a:r>
              <a:rPr lang="en-US" sz="2000" dirty="0">
                <a:solidFill>
                  <a:srgbClr val="404040"/>
                </a:solidFill>
                <a:latin typeface="Arial" panose="020B0604020202020204" pitchFamily="34" charset="0"/>
              </a:rPr>
              <a:t>Get your “mean hat” on with a nasty letter </a:t>
            </a:r>
          </a:p>
          <a:p>
            <a:pPr marL="0" indent="0">
              <a:buNone/>
            </a:pPr>
            <a:r>
              <a:rPr lang="en-US" sz="2400" b="1" dirty="0">
                <a:solidFill>
                  <a:schemeClr val="accent1"/>
                </a:solidFill>
                <a:latin typeface="Arial" panose="020B0604020202020204" pitchFamily="34" charset="0"/>
              </a:rPr>
              <a:t>Turn over to your attorney</a:t>
            </a:r>
          </a:p>
          <a:p>
            <a:pPr marL="457200" lvl="1"/>
            <a:r>
              <a:rPr lang="en-US" sz="2000" dirty="0">
                <a:solidFill>
                  <a:srgbClr val="404040"/>
                </a:solidFill>
                <a:latin typeface="Arial" panose="020B0604020202020204" pitchFamily="34" charset="0"/>
              </a:rPr>
              <a:t> Time to call in another favor</a:t>
            </a:r>
          </a:p>
          <a:p>
            <a:pPr marL="0" indent="0">
              <a:buNone/>
            </a:pPr>
            <a:r>
              <a:rPr lang="en-US" sz="2400" b="1" dirty="0">
                <a:solidFill>
                  <a:schemeClr val="accent1"/>
                </a:solidFill>
                <a:latin typeface="Arial" panose="020B0604020202020204" pitchFamily="34" charset="0"/>
              </a:rPr>
              <a:t>Contact your patient </a:t>
            </a:r>
          </a:p>
          <a:p>
            <a:pPr marL="457200" lvl="1"/>
            <a:r>
              <a:rPr lang="en-US" sz="2000" dirty="0">
                <a:solidFill>
                  <a:srgbClr val="404040"/>
                </a:solidFill>
                <a:latin typeface="Arial" panose="020B0604020202020204" pitchFamily="34" charset="0"/>
              </a:rPr>
              <a:t>They are often unaware their lawyer is stiffing you – but don’t be surprised to learn they are the driving force</a:t>
            </a:r>
          </a:p>
          <a:p>
            <a:pPr marL="0" indent="0">
              <a:buNone/>
            </a:pPr>
            <a:r>
              <a:rPr lang="en-US" sz="2400" b="1" dirty="0" err="1">
                <a:solidFill>
                  <a:schemeClr val="accent1"/>
                </a:solidFill>
                <a:latin typeface="Arial" panose="020B0604020202020204" pitchFamily="34" charset="0"/>
              </a:rPr>
              <a:t>ARDC</a:t>
            </a:r>
            <a:endParaRPr lang="en-US" sz="2400" b="1" dirty="0">
              <a:solidFill>
                <a:schemeClr val="accent1"/>
              </a:solidFill>
              <a:latin typeface="Arial" panose="020B0604020202020204" pitchFamily="34" charset="0"/>
            </a:endParaRPr>
          </a:p>
          <a:p>
            <a:pPr marL="457200" lvl="1"/>
            <a:r>
              <a:rPr lang="en-US" sz="2000" dirty="0">
                <a:solidFill>
                  <a:srgbClr val="404040"/>
                </a:solidFill>
                <a:latin typeface="Arial" panose="020B0604020202020204" pitchFamily="34" charset="0"/>
              </a:rPr>
              <a:t>Consider contacting the lawyer disciplinary board if the lawyer is ignoring your lien</a:t>
            </a:r>
          </a:p>
        </p:txBody>
      </p:sp>
      <p:pic>
        <p:nvPicPr>
          <p:cNvPr id="8" name="Picture 7">
            <a:extLst>
              <a:ext uri="{FF2B5EF4-FFF2-40B4-BE49-F238E27FC236}">
                <a16:creationId xmlns:a16="http://schemas.microsoft.com/office/drawing/2014/main" id="{53EB4F81-52D3-4200-863D-C1B5B621A143}"/>
              </a:ext>
            </a:extLst>
          </p:cNvPr>
          <p:cNvPicPr>
            <a:picLocks noChangeAspect="1"/>
          </p:cNvPicPr>
          <p:nvPr/>
        </p:nvPicPr>
        <p:blipFill rotWithShape="1">
          <a:blip r:embed="rId3">
            <a:extLst>
              <a:ext uri="{28A0092B-C50C-407E-A947-70E740481C1C}">
                <a14:useLocalDpi xmlns:a14="http://schemas.microsoft.com/office/drawing/2010/main" val="0"/>
              </a:ext>
            </a:extLst>
          </a:blip>
          <a:srcRect l="23699" r="14989"/>
          <a:stretch/>
        </p:blipFill>
        <p:spPr>
          <a:xfrm>
            <a:off x="0" y="0"/>
            <a:ext cx="6308362" cy="6858000"/>
          </a:xfrm>
          <a:prstGeom prst="rect">
            <a:avLst/>
          </a:prstGeom>
        </p:spPr>
      </p:pic>
    </p:spTree>
    <p:extLst>
      <p:ext uri="{BB962C8B-B14F-4D97-AF65-F5344CB8AC3E}">
        <p14:creationId xmlns:p14="http://schemas.microsoft.com/office/powerpoint/2010/main" val="2508071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0D5FAA-0A5C-431C-BFA5-D10F7CED87A9}"/>
              </a:ext>
            </a:extLst>
          </p:cNvPr>
          <p:cNvSpPr>
            <a:spLocks noGrp="1"/>
          </p:cNvSpPr>
          <p:nvPr>
            <p:ph type="title"/>
          </p:nvPr>
        </p:nvSpPr>
        <p:spPr/>
        <p:txBody>
          <a:bodyPr>
            <a:normAutofit fontScale="90000"/>
          </a:bodyPr>
          <a:lstStyle/>
          <a:p>
            <a:r>
              <a:rPr lang="en-US" dirty="0"/>
              <a:t>Hold harmless statute </a:t>
            </a:r>
          </a:p>
        </p:txBody>
      </p:sp>
      <p:sp>
        <p:nvSpPr>
          <p:cNvPr id="9" name="Rectangle 8">
            <a:extLst>
              <a:ext uri="{FF2B5EF4-FFF2-40B4-BE49-F238E27FC236}">
                <a16:creationId xmlns:a16="http://schemas.microsoft.com/office/drawing/2014/main" id="{79C884DE-DAA7-4DAC-B592-3E878D1DDDA8}"/>
              </a:ext>
            </a:extLst>
          </p:cNvPr>
          <p:cNvSpPr/>
          <p:nvPr/>
        </p:nvSpPr>
        <p:spPr>
          <a:xfrm>
            <a:off x="704737" y="1743506"/>
            <a:ext cx="3879294" cy="3539430"/>
          </a:xfrm>
          <a:prstGeom prst="rect">
            <a:avLst/>
          </a:prstGeom>
          <a:noFill/>
        </p:spPr>
        <p:txBody>
          <a:bodyPr wrap="square">
            <a:spAutoFit/>
          </a:bodyPr>
          <a:lstStyle/>
          <a:p>
            <a:pPr lvl="1"/>
            <a:r>
              <a:rPr lang="en-US" sz="3200" dirty="0">
                <a:latin typeface="Arial" panose="020B0604020202020204" pitchFamily="34" charset="0"/>
              </a:rPr>
              <a:t>Lawyers can certify they will hold the insurance money while addressing liens – you think this happens?</a:t>
            </a:r>
          </a:p>
        </p:txBody>
      </p:sp>
      <p:sp>
        <p:nvSpPr>
          <p:cNvPr id="18" name="Rectangle 17">
            <a:extLst>
              <a:ext uri="{FF2B5EF4-FFF2-40B4-BE49-F238E27FC236}">
                <a16:creationId xmlns:a16="http://schemas.microsoft.com/office/drawing/2014/main" id="{A4B56F43-2506-4F82-A10F-841E09AAC976}"/>
              </a:ext>
            </a:extLst>
          </p:cNvPr>
          <p:cNvSpPr/>
          <p:nvPr/>
        </p:nvSpPr>
        <p:spPr>
          <a:xfrm>
            <a:off x="4910262" y="1923980"/>
            <a:ext cx="3349905" cy="1077218"/>
          </a:xfrm>
          <a:prstGeom prst="rect">
            <a:avLst/>
          </a:prstGeom>
          <a:solidFill>
            <a:srgbClr val="FF0000"/>
          </a:solidFill>
        </p:spPr>
        <p:txBody>
          <a:bodyPr wrap="square" anchor="t">
            <a:spAutoFit/>
          </a:bodyPr>
          <a:lstStyle/>
          <a:p>
            <a:pPr lvl="1"/>
            <a:r>
              <a:rPr lang="en-US" sz="3200" dirty="0">
                <a:solidFill>
                  <a:schemeClr val="bg1"/>
                </a:solidFill>
                <a:latin typeface="Arial"/>
                <a:cs typeface="Arial"/>
              </a:rPr>
              <a:t> </a:t>
            </a:r>
            <a:r>
              <a:rPr lang="en-US" sz="3200" dirty="0">
                <a:solidFill>
                  <a:schemeClr val="bg1"/>
                </a:solidFill>
              </a:rPr>
              <a:t>Hold harmless statute </a:t>
            </a:r>
            <a:endParaRPr lang="en-US" sz="3200">
              <a:solidFill>
                <a:schemeClr val="bg1"/>
              </a:solidFill>
              <a:latin typeface="Arial" panose="020B0604020202020204" pitchFamily="34" charset="0"/>
            </a:endParaRPr>
          </a:p>
        </p:txBody>
      </p:sp>
    </p:spTree>
    <p:extLst>
      <p:ext uri="{BB962C8B-B14F-4D97-AF65-F5344CB8AC3E}">
        <p14:creationId xmlns:p14="http://schemas.microsoft.com/office/powerpoint/2010/main" val="971258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6EF594FB-AC16-4BD5-87F5-D9DCC8010BBE}"/>
              </a:ext>
            </a:extLst>
          </p:cNvPr>
          <p:cNvPicPr>
            <a:picLocks noChangeAspect="1"/>
          </p:cNvPicPr>
          <p:nvPr/>
        </p:nvPicPr>
        <p:blipFill>
          <a:blip r:embed="rId3">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2BC26EC8-6523-429D-87E7-7D0F9D22BAA5}"/>
              </a:ext>
            </a:extLst>
          </p:cNvPr>
          <p:cNvGrpSpPr/>
          <p:nvPr/>
        </p:nvGrpSpPr>
        <p:grpSpPr>
          <a:xfrm>
            <a:off x="8107903" y="1248036"/>
            <a:ext cx="3938954" cy="3938954"/>
            <a:chOff x="8253046" y="2684950"/>
            <a:chExt cx="3938954" cy="3938954"/>
          </a:xfrm>
        </p:grpSpPr>
        <p:pic>
          <p:nvPicPr>
            <p:cNvPr id="12" name="Graphic 11">
              <a:extLst>
                <a:ext uri="{FF2B5EF4-FFF2-40B4-BE49-F238E27FC236}">
                  <a16:creationId xmlns:a16="http://schemas.microsoft.com/office/drawing/2014/main" id="{0E550CA3-B144-465D-9971-1B87FD2571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3046" y="2684950"/>
              <a:ext cx="3938954" cy="3938954"/>
            </a:xfrm>
            <a:prstGeom prst="rect">
              <a:avLst/>
            </a:prstGeom>
            <a:effectLst>
              <a:outerShdw blurRad="50800" dist="38100" dir="8100000" algn="tr" rotWithShape="0">
                <a:prstClr val="black">
                  <a:alpha val="40000"/>
                </a:prstClr>
              </a:outerShdw>
            </a:effectLst>
          </p:spPr>
        </p:pic>
        <p:sp>
          <p:nvSpPr>
            <p:cNvPr id="13" name="Rectangle 12">
              <a:extLst>
                <a:ext uri="{FF2B5EF4-FFF2-40B4-BE49-F238E27FC236}">
                  <a16:creationId xmlns:a16="http://schemas.microsoft.com/office/drawing/2014/main" id="{368A0E4A-AE94-4CAA-8B0E-85536AC4356B}"/>
                </a:ext>
              </a:extLst>
            </p:cNvPr>
            <p:cNvSpPr/>
            <p:nvPr/>
          </p:nvSpPr>
          <p:spPr>
            <a:xfrm>
              <a:off x="8860888" y="3746669"/>
              <a:ext cx="2708030" cy="646331"/>
            </a:xfrm>
            <a:prstGeom prst="rect">
              <a:avLst/>
            </a:prstGeom>
            <a:effectLst>
              <a:outerShdw dist="12700" dir="21540000" algn="r" rotWithShape="0">
                <a:prstClr val="black"/>
              </a:outerShdw>
            </a:effectLst>
          </p:spPr>
          <p:txBody>
            <a:bodyPr wrap="square">
              <a:spAutoFit/>
            </a:bodyPr>
            <a:lstStyle/>
            <a:p>
              <a:pPr lvl="0" algn="ctr"/>
              <a:r>
                <a:rPr lang="en-US" sz="3600" dirty="0">
                  <a:solidFill>
                    <a:srgbClr val="FF0000"/>
                  </a:solidFill>
                  <a:latin typeface="Stencil" panose="040409050D0802020404" pitchFamily="82" charset="0"/>
                </a:rPr>
                <a:t>WARNING </a:t>
              </a:r>
            </a:p>
          </p:txBody>
        </p:sp>
        <p:sp>
          <p:nvSpPr>
            <p:cNvPr id="14" name="Rectangle 13">
              <a:extLst>
                <a:ext uri="{FF2B5EF4-FFF2-40B4-BE49-F238E27FC236}">
                  <a16:creationId xmlns:a16="http://schemas.microsoft.com/office/drawing/2014/main" id="{1FB61957-33F7-4D88-88B2-FBC84548B17A}"/>
                </a:ext>
              </a:extLst>
            </p:cNvPr>
            <p:cNvSpPr/>
            <p:nvPr/>
          </p:nvSpPr>
          <p:spPr>
            <a:xfrm>
              <a:off x="8849520" y="4189418"/>
              <a:ext cx="2768865" cy="1323439"/>
            </a:xfrm>
            <a:prstGeom prst="rect">
              <a:avLst/>
            </a:prstGeom>
          </p:spPr>
          <p:txBody>
            <a:bodyPr wrap="square">
              <a:spAutoFit/>
            </a:bodyPr>
            <a:lstStyle/>
            <a:p>
              <a:pPr lvl="0" algn="ctr">
                <a:lnSpc>
                  <a:spcPts val="2400"/>
                </a:lnSpc>
              </a:pPr>
              <a:r>
                <a:rPr lang="en-US" sz="2000" dirty="0">
                  <a:solidFill>
                    <a:schemeClr val="tx1">
                      <a:lumMod val="85000"/>
                      <a:lumOff val="15000"/>
                    </a:schemeClr>
                  </a:solidFill>
                  <a:latin typeface="Arial" panose="020B0604020202020204" pitchFamily="34" charset="0"/>
                </a:rPr>
                <a:t>Some lawyers will do anything to</a:t>
              </a:r>
            </a:p>
            <a:p>
              <a:pPr lvl="0" algn="ctr">
                <a:lnSpc>
                  <a:spcPts val="2400"/>
                </a:lnSpc>
              </a:pPr>
              <a:r>
                <a:rPr lang="en-US" sz="2000" dirty="0">
                  <a:latin typeface="Arial" panose="020B0604020202020204" pitchFamily="34" charset="0"/>
                </a:rPr>
                <a:t> </a:t>
              </a:r>
              <a:r>
                <a:rPr lang="en-US" sz="2400" b="1" i="1" dirty="0">
                  <a:latin typeface="Arial" panose="020B0604020202020204" pitchFamily="34" charset="0"/>
                </a:rPr>
                <a:t>screw the doctor</a:t>
              </a:r>
            </a:p>
            <a:p>
              <a:pPr lvl="0" algn="ctr">
                <a:lnSpc>
                  <a:spcPts val="2400"/>
                </a:lnSpc>
              </a:pPr>
              <a:r>
                <a:rPr lang="en-US" sz="2000" dirty="0">
                  <a:latin typeface="Arial" panose="020B0604020202020204" pitchFamily="34" charset="0"/>
                </a:rPr>
                <a:t> </a:t>
              </a:r>
              <a:r>
                <a:rPr lang="en-US" sz="2000" dirty="0">
                  <a:solidFill>
                    <a:schemeClr val="tx1">
                      <a:lumMod val="85000"/>
                      <a:lumOff val="15000"/>
                    </a:schemeClr>
                  </a:solidFill>
                  <a:latin typeface="Arial" panose="020B0604020202020204" pitchFamily="34" charset="0"/>
                </a:rPr>
                <a:t>out of their lien</a:t>
              </a:r>
            </a:p>
          </p:txBody>
        </p:sp>
      </p:grpSp>
      <p:sp>
        <p:nvSpPr>
          <p:cNvPr id="9" name="Rectangle 8">
            <a:extLst>
              <a:ext uri="{FF2B5EF4-FFF2-40B4-BE49-F238E27FC236}">
                <a16:creationId xmlns:a16="http://schemas.microsoft.com/office/drawing/2014/main" id="{79C884DE-DAA7-4DAC-B592-3E878D1DDDA8}"/>
              </a:ext>
            </a:extLst>
          </p:cNvPr>
          <p:cNvSpPr/>
          <p:nvPr/>
        </p:nvSpPr>
        <p:spPr>
          <a:xfrm rot="20596134">
            <a:off x="255053" y="4618917"/>
            <a:ext cx="4998932" cy="830997"/>
          </a:xfrm>
          <a:prstGeom prst="rect">
            <a:avLst/>
          </a:prstGeom>
          <a:noFill/>
        </p:spPr>
        <p:txBody>
          <a:bodyPr wrap="square">
            <a:spAutoFit/>
          </a:bodyPr>
          <a:lstStyle/>
          <a:p>
            <a:pPr lvl="0"/>
            <a:r>
              <a:rPr lang="en-US" sz="4800" dirty="0">
                <a:solidFill>
                  <a:schemeClr val="bg1"/>
                </a:solidFill>
                <a:latin typeface="Arial" panose="020B0604020202020204" pitchFamily="34" charset="0"/>
              </a:rPr>
              <a:t>Remember Me?</a:t>
            </a:r>
          </a:p>
        </p:txBody>
      </p:sp>
    </p:spTree>
    <p:extLst>
      <p:ext uri="{BB962C8B-B14F-4D97-AF65-F5344CB8AC3E}">
        <p14:creationId xmlns:p14="http://schemas.microsoft.com/office/powerpoint/2010/main" val="454491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A1E823-948C-4B06-8C89-2D05E9E3EE9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788" b="98384" l="4570" r="97891">
                        <a14:foregroundMark x1="50176" y1="9131" x2="42601" y2="3475"/>
                        <a14:foregroundMark x1="42601" y1="3475" x2="36689" y2="2303"/>
                        <a14:foregroundMark x1="36689" y1="2303" x2="32598" y2="9051"/>
                        <a14:foregroundMark x1="32598" y1="9051" x2="39406" y2="37737"/>
                        <a14:foregroundMark x1="39406" y1="37737" x2="39342" y2="45212"/>
                        <a14:foregroundMark x1="39342" y1="45212" x2="35379" y2="52848"/>
                        <a14:foregroundMark x1="35379" y1="52848" x2="29594" y2="50586"/>
                        <a14:foregroundMark x1="29594" y1="50586" x2="18345" y2="57657"/>
                        <a14:foregroundMark x1="18345" y1="57657" x2="12784" y2="63030"/>
                        <a14:foregroundMark x1="12784" y1="63030" x2="9268" y2="69374"/>
                        <a14:foregroundMark x1="9268" y1="69374" x2="6584" y2="85980"/>
                        <a14:foregroundMark x1="6584" y1="85980" x2="6584" y2="95030"/>
                        <a14:foregroundMark x1="6584" y1="95030" x2="12304" y2="99434"/>
                        <a14:foregroundMark x1="12304" y1="99434" x2="21029" y2="99434"/>
                        <a14:foregroundMark x1="21029" y1="99434" x2="46149" y2="98020"/>
                        <a14:foregroundMark x1="46149" y1="98020" x2="52061" y2="98020"/>
                        <a14:foregroundMark x1="52061" y1="98020" x2="69351" y2="97131"/>
                        <a14:foregroundMark x1="69351" y1="97131" x2="79802" y2="97939"/>
                        <a14:foregroundMark x1="79802" y1="97939" x2="93896" y2="97131"/>
                        <a14:foregroundMark x1="93896" y1="97131" x2="92106" y2="88283"/>
                        <a14:foregroundMark x1="92106" y1="88283" x2="78971" y2="78747"/>
                        <a14:foregroundMark x1="78971" y1="78747" x2="70502" y2="63677"/>
                        <a14:foregroundMark x1="70502" y1="63677" x2="61521" y2="64283"/>
                        <a14:foregroundMark x1="61521" y1="64283" x2="46660" y2="79111"/>
                        <a14:foregroundMark x1="46660" y1="79111" x2="36401" y2="77657"/>
                        <a14:foregroundMark x1="36401" y1="77657" x2="29562" y2="61576"/>
                        <a14:foregroundMark x1="29562" y1="61576" x2="18728" y2="64768"/>
                        <a14:foregroundMark x1="18728" y1="64768" x2="15404" y2="77576"/>
                        <a14:foregroundMark x1="15404" y1="77576" x2="21732" y2="82343"/>
                        <a14:foregroundMark x1="21732" y1="82343" x2="47747" y2="87798"/>
                        <a14:foregroundMark x1="47747" y1="87798" x2="56056" y2="87030"/>
                        <a14:foregroundMark x1="56056" y1="87030" x2="51838" y2="82586"/>
                        <a14:foregroundMark x1="11450" y1="57238" x2="15724" y2="90828"/>
                        <a14:foregroundMark x1="15724" y1="90828" x2="27261" y2="95354"/>
                        <a14:foregroundMark x1="27261" y1="95354" x2="40844" y2="88404"/>
                        <a14:foregroundMark x1="40844" y1="88404" x2="41035" y2="87354"/>
                        <a14:foregroundMark x1="47363" y1="4687" x2="41994" y2="1697"/>
                        <a14:foregroundMark x1="41994" y1="1697" x2="35219" y2="2828"/>
                        <a14:foregroundMark x1="35219" y1="2828" x2="34004" y2="9697"/>
                        <a14:foregroundMark x1="8469" y1="67798" x2="15340" y2="90303"/>
                        <a14:foregroundMark x1="15340" y1="90303" x2="21253" y2="90545"/>
                        <a14:foregroundMark x1="21253" y1="90545" x2="23362" y2="97535"/>
                        <a14:foregroundMark x1="23362" y1="97535" x2="39597" y2="94869"/>
                        <a14:foregroundMark x1="39597" y1="94869" x2="48354" y2="95636"/>
                        <a14:foregroundMark x1="48354" y1="95636" x2="70438" y2="90424"/>
                        <a14:foregroundMark x1="70438" y1="90424" x2="79163" y2="80000"/>
                        <a14:foregroundMark x1="79163" y1="80000" x2="85682" y2="79394"/>
                        <a14:foregroundMark x1="85682" y1="79394" x2="93416" y2="84364"/>
                        <a14:foregroundMark x1="93416" y1="84364" x2="97124" y2="91232"/>
                        <a14:foregroundMark x1="97124" y1="91232" x2="93033" y2="96929"/>
                        <a14:foregroundMark x1="93033" y1="96929" x2="66187" y2="97051"/>
                        <a14:foregroundMark x1="66187" y1="97051" x2="53244" y2="93010"/>
                        <a14:foregroundMark x1="53244" y1="93010" x2="45126" y2="83960"/>
                        <a14:foregroundMark x1="45126" y1="83960" x2="41515" y2="76364"/>
                        <a14:foregroundMark x1="7063" y1="71030" x2="5657" y2="95354"/>
                        <a14:foregroundMark x1="5657" y1="95354" x2="7894" y2="88121"/>
                        <a14:foregroundMark x1="7894" y1="88121" x2="13487" y2="85737"/>
                        <a14:foregroundMark x1="13487" y1="85737" x2="19942" y2="69131"/>
                        <a14:foregroundMark x1="19942" y1="69131" x2="19016" y2="63354"/>
                        <a14:foregroundMark x1="22755" y1="66101" x2="21285" y2="65414"/>
                        <a14:foregroundMark x1="16043" y1="55636" x2="17066" y2="54747"/>
                        <a14:foregroundMark x1="98332" y1="96054" x2="98306" y2="97010"/>
                        <a14:foregroundMark x1="98306" y1="97010" x2="96133" y2="90101"/>
                        <a14:foregroundMark x1="96133" y1="90101" x2="93800" y2="96566"/>
                        <a14:foregroundMark x1="93800" y1="96566" x2="92841" y2="97293"/>
                        <a14:foregroundMark x1="5050" y1="87030" x2="4602" y2="94788"/>
                        <a14:foregroundMark x1="4602" y1="94788" x2="6360" y2="84566"/>
                        <a14:foregroundMark x1="95686" y1="92566" x2="97220" y2="99475"/>
                        <a14:foregroundMark x1="97220" y1="99475" x2="96357" y2="92283"/>
                        <a14:foregroundMark x1="96357" y1="92283" x2="97891" y2="98384"/>
                        <a14:foregroundMark x1="49824" y1="65778" x2="20038" y2="71354"/>
                        <a14:foregroundMark x1="20038" y1="71354" x2="23394" y2="65778"/>
                        <a14:foregroundMark x1="23394" y1="65778" x2="20933" y2="72364"/>
                        <a14:foregroundMark x1="20933" y1="72364" x2="27389" y2="71556"/>
                        <a14:foregroundMark x1="27389" y1="71556" x2="21572" y2="71838"/>
                        <a14:foregroundMark x1="21572" y1="71838" x2="26302" y2="68323"/>
                        <a14:foregroundMark x1="26302" y1="68323" x2="20518" y2="69737"/>
                        <a14:foregroundMark x1="20518" y1="69737" x2="27517" y2="71596"/>
                        <a14:foregroundMark x1="27517" y1="71596" x2="21317" y2="73737"/>
                        <a14:foregroundMark x1="21317" y1="73737" x2="27229" y2="71475"/>
                        <a14:foregroundMark x1="27229" y1="71475" x2="28635" y2="72727"/>
                        <a14:backgroundMark x1="15021" y1="4364" x2="23778" y2="29495"/>
                        <a14:backgroundMark x1="23778" y1="29495" x2="28571" y2="34586"/>
                        <a14:backgroundMark x1="28571" y1="34586" x2="26750" y2="43071"/>
                        <a14:backgroundMark x1="26750" y1="43071" x2="14701" y2="49212"/>
                        <a14:backgroundMark x1="14701" y1="49212" x2="10834" y2="56000"/>
                        <a14:backgroundMark x1="10834" y1="56000" x2="5177" y2="53576"/>
                        <a14:backgroundMark x1="5177" y1="53576" x2="5177" y2="53576"/>
                        <a14:backgroundMark x1="17673" y1="51879" x2="12144" y2="54586"/>
                        <a14:backgroundMark x1="12144" y1="54586" x2="7606" y2="59677"/>
                        <a14:backgroundMark x1="7606" y1="59677" x2="19559" y2="50707"/>
                        <a14:backgroundMark x1="17993" y1="52768" x2="17993" y2="52768"/>
                        <a14:backgroundMark x1="11729" y1="56929" x2="11729" y2="56929"/>
                        <a14:backgroundMark x1="11441" y1="56404" x2="11441" y2="56404"/>
                        <a14:backgroundMark x1="11441" y1="57212" x2="11441" y2="57212"/>
                        <a14:backgroundMark x1="11505" y1="57293" x2="11505" y2="57293"/>
                        <a14:backgroundMark x1="11505" y1="57495" x2="11505" y2="57495"/>
                        <a14:backgroundMark x1="11441" y1="57293" x2="11441" y2="57293"/>
                        <a14:backgroundMark x1="11569" y1="57818" x2="11569" y2="57818"/>
                        <a14:backgroundMark x1="98690" y1="85818" x2="99137" y2="93051"/>
                        <a14:backgroundMark x1="99137" y1="93051" x2="99872" y2="95313"/>
                        <a14:backgroundMark x1="92202" y1="78626" x2="92202" y2="78626"/>
                        <a14:backgroundMark x1="96197" y1="85172" x2="99872" y2="99960"/>
                        <a14:backgroundMark x1="98370" y1="89172" x2="94855" y2="83717"/>
                        <a14:backgroundMark x1="94855" y1="83717" x2="98210" y2="89253"/>
                        <a14:backgroundMark x1="98210" y1="89253" x2="97859" y2="90869"/>
                        <a14:backgroundMark x1="17290" y1="53333" x2="17290" y2="53333"/>
                        <a14:backgroundMark x1="17098" y1="53131" x2="17098" y2="53131"/>
                      </a14:backgroundRemoval>
                    </a14:imgEffect>
                  </a14:imgLayer>
                </a14:imgProps>
              </a:ext>
              <a:ext uri="{28A0092B-C50C-407E-A947-70E740481C1C}">
                <a14:useLocalDpi xmlns:a14="http://schemas.microsoft.com/office/drawing/2010/main"/>
              </a:ext>
            </a:extLst>
          </a:blip>
          <a:srcRect/>
          <a:stretch/>
        </p:blipFill>
        <p:spPr>
          <a:xfrm>
            <a:off x="-1636385" y="-24354"/>
            <a:ext cx="8729598" cy="6906708"/>
          </a:xfrm>
          <a:prstGeom prst="rect">
            <a:avLst/>
          </a:prstGeom>
        </p:spPr>
      </p:pic>
      <p:sp>
        <p:nvSpPr>
          <p:cNvPr id="2" name="Title 1">
            <a:extLst>
              <a:ext uri="{FF2B5EF4-FFF2-40B4-BE49-F238E27FC236}">
                <a16:creationId xmlns:a16="http://schemas.microsoft.com/office/drawing/2014/main" id="{D0722D4C-17A2-4521-A8E8-C5DF923BB7EB}"/>
              </a:ext>
            </a:extLst>
          </p:cNvPr>
          <p:cNvSpPr>
            <a:spLocks noGrp="1"/>
          </p:cNvSpPr>
          <p:nvPr>
            <p:ph type="title"/>
          </p:nvPr>
        </p:nvSpPr>
        <p:spPr>
          <a:xfrm>
            <a:off x="6493041" y="457200"/>
            <a:ext cx="5189621" cy="3056021"/>
          </a:xfrm>
        </p:spPr>
        <p:txBody>
          <a:bodyPr>
            <a:noAutofit/>
          </a:bodyPr>
          <a:lstStyle/>
          <a:p>
            <a:pPr algn="ctr"/>
            <a:r>
              <a:rPr lang="en-US" sz="3600" dirty="0"/>
              <a:t>A lien is a legal document you send to an insurance company and/or lawyer to </a:t>
            </a:r>
            <a:r>
              <a:rPr lang="en-US" sz="3600" b="1" dirty="0">
                <a:solidFill>
                  <a:schemeClr val="accent3">
                    <a:lumMod val="50000"/>
                  </a:schemeClr>
                </a:solidFill>
              </a:rPr>
              <a:t>protect your ability to be paid</a:t>
            </a:r>
            <a:endParaRPr lang="en-US" sz="2400" dirty="0">
              <a:solidFill>
                <a:schemeClr val="accent3">
                  <a:lumMod val="50000"/>
                </a:schemeClr>
              </a:solidFill>
            </a:endParaRPr>
          </a:p>
        </p:txBody>
      </p:sp>
      <p:sp>
        <p:nvSpPr>
          <p:cNvPr id="59" name="Freeform: Shape 19">
            <a:extLst>
              <a:ext uri="{FF2B5EF4-FFF2-40B4-BE49-F238E27FC236}">
                <a16:creationId xmlns:a16="http://schemas.microsoft.com/office/drawing/2014/main" id="{4FB184C8-EAEE-4A1A-9F63-0CC77C941C3E}"/>
              </a:ext>
            </a:extLst>
          </p:cNvPr>
          <p:cNvSpPr/>
          <p:nvPr/>
        </p:nvSpPr>
        <p:spPr>
          <a:xfrm>
            <a:off x="8120421" y="4268951"/>
            <a:ext cx="2286000" cy="118872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325" tIns="113325" rIns="113325" bIns="113325" numCol="1" spcCol="1270" anchor="ctr" anchorCtr="0">
            <a:noAutofit/>
          </a:bodyPr>
          <a:lstStyle/>
          <a:p>
            <a:pPr marL="0" lvl="0" indent="0" algn="ctr" defTabSz="889000">
              <a:lnSpc>
                <a:spcPct val="90000"/>
              </a:lnSpc>
              <a:spcBef>
                <a:spcPct val="0"/>
              </a:spcBef>
              <a:spcAft>
                <a:spcPct val="35000"/>
              </a:spcAft>
              <a:buNone/>
            </a:pPr>
            <a:r>
              <a:rPr lang="en-US" sz="2000" b="0" i="0" kern="1200" baseline="0" dirty="0"/>
              <a:t>Image of a lien</a:t>
            </a:r>
            <a:endParaRPr lang="en-US" sz="2000" kern="1200" dirty="0"/>
          </a:p>
        </p:txBody>
      </p:sp>
    </p:spTree>
    <p:extLst>
      <p:ext uri="{BB962C8B-B14F-4D97-AF65-F5344CB8AC3E}">
        <p14:creationId xmlns:p14="http://schemas.microsoft.com/office/powerpoint/2010/main" val="1808243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A1E823-948C-4B06-8C89-2D05E9E3EE9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788" b="98384" l="4570" r="97891">
                        <a14:foregroundMark x1="50176" y1="9131" x2="42601" y2="3475"/>
                        <a14:foregroundMark x1="42601" y1="3475" x2="36689" y2="2303"/>
                        <a14:foregroundMark x1="36689" y1="2303" x2="32598" y2="9051"/>
                        <a14:foregroundMark x1="32598" y1="9051" x2="39406" y2="37737"/>
                        <a14:foregroundMark x1="39406" y1="37737" x2="39342" y2="45212"/>
                        <a14:foregroundMark x1="39342" y1="45212" x2="35379" y2="52848"/>
                        <a14:foregroundMark x1="35379" y1="52848" x2="29594" y2="50586"/>
                        <a14:foregroundMark x1="29594" y1="50586" x2="18345" y2="57657"/>
                        <a14:foregroundMark x1="18345" y1="57657" x2="12784" y2="63030"/>
                        <a14:foregroundMark x1="12784" y1="63030" x2="9268" y2="69374"/>
                        <a14:foregroundMark x1="9268" y1="69374" x2="6584" y2="85980"/>
                        <a14:foregroundMark x1="6584" y1="85980" x2="6584" y2="95030"/>
                        <a14:foregroundMark x1="6584" y1="95030" x2="12304" y2="99434"/>
                        <a14:foregroundMark x1="12304" y1="99434" x2="21029" y2="99434"/>
                        <a14:foregroundMark x1="21029" y1="99434" x2="46149" y2="98020"/>
                        <a14:foregroundMark x1="46149" y1="98020" x2="52061" y2="98020"/>
                        <a14:foregroundMark x1="52061" y1="98020" x2="69351" y2="97131"/>
                        <a14:foregroundMark x1="69351" y1="97131" x2="79802" y2="97939"/>
                        <a14:foregroundMark x1="79802" y1="97939" x2="93896" y2="97131"/>
                        <a14:foregroundMark x1="93896" y1="97131" x2="92106" y2="88283"/>
                        <a14:foregroundMark x1="92106" y1="88283" x2="78971" y2="78747"/>
                        <a14:foregroundMark x1="78971" y1="78747" x2="70502" y2="63677"/>
                        <a14:foregroundMark x1="70502" y1="63677" x2="61521" y2="64283"/>
                        <a14:foregroundMark x1="61521" y1="64283" x2="46660" y2="79111"/>
                        <a14:foregroundMark x1="46660" y1="79111" x2="36401" y2="77657"/>
                        <a14:foregroundMark x1="36401" y1="77657" x2="29562" y2="61576"/>
                        <a14:foregroundMark x1="29562" y1="61576" x2="18728" y2="64768"/>
                        <a14:foregroundMark x1="18728" y1="64768" x2="15404" y2="77576"/>
                        <a14:foregroundMark x1="15404" y1="77576" x2="21732" y2="82343"/>
                        <a14:foregroundMark x1="21732" y1="82343" x2="47747" y2="87798"/>
                        <a14:foregroundMark x1="47747" y1="87798" x2="56056" y2="87030"/>
                        <a14:foregroundMark x1="56056" y1="87030" x2="51838" y2="82586"/>
                        <a14:foregroundMark x1="11450" y1="57238" x2="15724" y2="90828"/>
                        <a14:foregroundMark x1="15724" y1="90828" x2="27261" y2="95354"/>
                        <a14:foregroundMark x1="27261" y1="95354" x2="40844" y2="88404"/>
                        <a14:foregroundMark x1="40844" y1="88404" x2="41035" y2="87354"/>
                        <a14:foregroundMark x1="47363" y1="4687" x2="41994" y2="1697"/>
                        <a14:foregroundMark x1="41994" y1="1697" x2="35219" y2="2828"/>
                        <a14:foregroundMark x1="35219" y1="2828" x2="34004" y2="9697"/>
                        <a14:foregroundMark x1="8469" y1="67798" x2="15340" y2="90303"/>
                        <a14:foregroundMark x1="15340" y1="90303" x2="21253" y2="90545"/>
                        <a14:foregroundMark x1="21253" y1="90545" x2="23362" y2="97535"/>
                        <a14:foregroundMark x1="23362" y1="97535" x2="39597" y2="94869"/>
                        <a14:foregroundMark x1="39597" y1="94869" x2="48354" y2="95636"/>
                        <a14:foregroundMark x1="48354" y1="95636" x2="70438" y2="90424"/>
                        <a14:foregroundMark x1="70438" y1="90424" x2="79163" y2="80000"/>
                        <a14:foregroundMark x1="79163" y1="80000" x2="85682" y2="79394"/>
                        <a14:foregroundMark x1="85682" y1="79394" x2="93416" y2="84364"/>
                        <a14:foregroundMark x1="93416" y1="84364" x2="97124" y2="91232"/>
                        <a14:foregroundMark x1="97124" y1="91232" x2="93033" y2="96929"/>
                        <a14:foregroundMark x1="93033" y1="96929" x2="66187" y2="97051"/>
                        <a14:foregroundMark x1="66187" y1="97051" x2="53244" y2="93010"/>
                        <a14:foregroundMark x1="53244" y1="93010" x2="45126" y2="83960"/>
                        <a14:foregroundMark x1="45126" y1="83960" x2="41515" y2="76364"/>
                        <a14:foregroundMark x1="7063" y1="71030" x2="5657" y2="95354"/>
                        <a14:foregroundMark x1="5657" y1="95354" x2="7894" y2="88121"/>
                        <a14:foregroundMark x1="7894" y1="88121" x2="13487" y2="85737"/>
                        <a14:foregroundMark x1="13487" y1="85737" x2="19942" y2="69131"/>
                        <a14:foregroundMark x1="19942" y1="69131" x2="19016" y2="63354"/>
                        <a14:foregroundMark x1="22755" y1="66101" x2="21285" y2="65414"/>
                        <a14:foregroundMark x1="16043" y1="55636" x2="17066" y2="54747"/>
                        <a14:foregroundMark x1="98332" y1="96054" x2="98306" y2="97010"/>
                        <a14:foregroundMark x1="98306" y1="97010" x2="96133" y2="90101"/>
                        <a14:foregroundMark x1="96133" y1="90101" x2="93800" y2="96566"/>
                        <a14:foregroundMark x1="93800" y1="96566" x2="92841" y2="97293"/>
                        <a14:foregroundMark x1="5050" y1="87030" x2="4602" y2="94788"/>
                        <a14:foregroundMark x1="4602" y1="94788" x2="6360" y2="84566"/>
                        <a14:foregroundMark x1="95686" y1="92566" x2="97220" y2="99475"/>
                        <a14:foregroundMark x1="97220" y1="99475" x2="96357" y2="92283"/>
                        <a14:foregroundMark x1="96357" y1="92283" x2="97891" y2="98384"/>
                        <a14:foregroundMark x1="49824" y1="65778" x2="20038" y2="71354"/>
                        <a14:foregroundMark x1="20038" y1="71354" x2="23394" y2="65778"/>
                        <a14:foregroundMark x1="23394" y1="65778" x2="20933" y2="72364"/>
                        <a14:foregroundMark x1="20933" y1="72364" x2="27389" y2="71556"/>
                        <a14:foregroundMark x1="27389" y1="71556" x2="21572" y2="71838"/>
                        <a14:foregroundMark x1="21572" y1="71838" x2="26302" y2="68323"/>
                        <a14:foregroundMark x1="26302" y1="68323" x2="20518" y2="69737"/>
                        <a14:foregroundMark x1="20518" y1="69737" x2="27517" y2="71596"/>
                        <a14:foregroundMark x1="27517" y1="71596" x2="21317" y2="73737"/>
                        <a14:foregroundMark x1="21317" y1="73737" x2="27229" y2="71475"/>
                        <a14:foregroundMark x1="27229" y1="71475" x2="28635" y2="72727"/>
                        <a14:backgroundMark x1="15021" y1="4364" x2="23778" y2="29495"/>
                        <a14:backgroundMark x1="23778" y1="29495" x2="28571" y2="34586"/>
                        <a14:backgroundMark x1="28571" y1="34586" x2="26750" y2="43071"/>
                        <a14:backgroundMark x1="26750" y1="43071" x2="14701" y2="49212"/>
                        <a14:backgroundMark x1="14701" y1="49212" x2="10834" y2="56000"/>
                        <a14:backgroundMark x1="10834" y1="56000" x2="5177" y2="53576"/>
                        <a14:backgroundMark x1="5177" y1="53576" x2="5177" y2="53576"/>
                        <a14:backgroundMark x1="17673" y1="51879" x2="12144" y2="54586"/>
                        <a14:backgroundMark x1="12144" y1="54586" x2="7606" y2="59677"/>
                        <a14:backgroundMark x1="7606" y1="59677" x2="19559" y2="50707"/>
                        <a14:backgroundMark x1="17993" y1="52768" x2="17993" y2="52768"/>
                        <a14:backgroundMark x1="11729" y1="56929" x2="11729" y2="56929"/>
                        <a14:backgroundMark x1="11441" y1="56404" x2="11441" y2="56404"/>
                        <a14:backgroundMark x1="11441" y1="57212" x2="11441" y2="57212"/>
                        <a14:backgroundMark x1="11505" y1="57293" x2="11505" y2="57293"/>
                        <a14:backgroundMark x1="11505" y1="57495" x2="11505" y2="57495"/>
                        <a14:backgroundMark x1="11441" y1="57293" x2="11441" y2="57293"/>
                        <a14:backgroundMark x1="11569" y1="57818" x2="11569" y2="57818"/>
                        <a14:backgroundMark x1="98690" y1="85818" x2="99137" y2="93051"/>
                        <a14:backgroundMark x1="99137" y1="93051" x2="99872" y2="95313"/>
                        <a14:backgroundMark x1="92202" y1="78626" x2="92202" y2="78626"/>
                        <a14:backgroundMark x1="96197" y1="85172" x2="99872" y2="99960"/>
                        <a14:backgroundMark x1="98370" y1="89172" x2="94855" y2="83717"/>
                        <a14:backgroundMark x1="94855" y1="83717" x2="98210" y2="89253"/>
                        <a14:backgroundMark x1="98210" y1="89253" x2="97859" y2="90869"/>
                        <a14:backgroundMark x1="17290" y1="53333" x2="17290" y2="53333"/>
                        <a14:backgroundMark x1="17098" y1="53131" x2="17098" y2="53131"/>
                      </a14:backgroundRemoval>
                    </a14:imgEffect>
                  </a14:imgLayer>
                </a14:imgProps>
              </a:ext>
              <a:ext uri="{28A0092B-C50C-407E-A947-70E740481C1C}">
                <a14:useLocalDpi xmlns:a14="http://schemas.microsoft.com/office/drawing/2010/main"/>
              </a:ext>
            </a:extLst>
          </a:blip>
          <a:srcRect/>
          <a:stretch/>
        </p:blipFill>
        <p:spPr>
          <a:xfrm>
            <a:off x="-1636385" y="-24354"/>
            <a:ext cx="8729598" cy="6906708"/>
          </a:xfrm>
          <a:prstGeom prst="rect">
            <a:avLst/>
          </a:prstGeom>
        </p:spPr>
      </p:pic>
      <p:sp>
        <p:nvSpPr>
          <p:cNvPr id="2" name="Title 1">
            <a:extLst>
              <a:ext uri="{FF2B5EF4-FFF2-40B4-BE49-F238E27FC236}">
                <a16:creationId xmlns:a16="http://schemas.microsoft.com/office/drawing/2014/main" id="{D0722D4C-17A2-4521-A8E8-C5DF923BB7EB}"/>
              </a:ext>
            </a:extLst>
          </p:cNvPr>
          <p:cNvSpPr>
            <a:spLocks noGrp="1"/>
          </p:cNvSpPr>
          <p:nvPr>
            <p:ph type="title"/>
          </p:nvPr>
        </p:nvSpPr>
        <p:spPr>
          <a:xfrm>
            <a:off x="5448300" y="586503"/>
            <a:ext cx="6508889" cy="1784103"/>
          </a:xfrm>
        </p:spPr>
        <p:txBody>
          <a:bodyPr>
            <a:noAutofit/>
          </a:bodyPr>
          <a:lstStyle/>
          <a:p>
            <a:pPr algn="ctr"/>
            <a:r>
              <a:rPr lang="en-US" sz="3200" dirty="0"/>
              <a:t>A lien protects your ability to be paid, by requiring</a:t>
            </a:r>
            <a:r>
              <a:rPr lang="en-US" sz="3200" b="1" dirty="0"/>
              <a:t> </a:t>
            </a:r>
            <a:r>
              <a:rPr lang="en-US" sz="3200" b="1" dirty="0">
                <a:solidFill>
                  <a:schemeClr val="accent3">
                    <a:lumMod val="50000"/>
                  </a:schemeClr>
                </a:solidFill>
              </a:rPr>
              <a:t>your name is also listed</a:t>
            </a:r>
            <a:r>
              <a:rPr lang="en-US" sz="3200" b="1" dirty="0"/>
              <a:t> </a:t>
            </a:r>
            <a:r>
              <a:rPr lang="en-US" sz="3200" dirty="0"/>
              <a:t>on the insurance check</a:t>
            </a:r>
          </a:p>
        </p:txBody>
      </p:sp>
      <p:grpSp>
        <p:nvGrpSpPr>
          <p:cNvPr id="11" name="Group 10">
            <a:extLst>
              <a:ext uri="{FF2B5EF4-FFF2-40B4-BE49-F238E27FC236}">
                <a16:creationId xmlns:a16="http://schemas.microsoft.com/office/drawing/2014/main" id="{F3DAD0DD-38DC-4A07-B2E9-228AA0E2A2E5}"/>
              </a:ext>
            </a:extLst>
          </p:cNvPr>
          <p:cNvGrpSpPr/>
          <p:nvPr/>
        </p:nvGrpSpPr>
        <p:grpSpPr>
          <a:xfrm>
            <a:off x="6415314" y="2641600"/>
            <a:ext cx="5281191" cy="2610421"/>
            <a:chOff x="7745596" y="1275038"/>
            <a:chExt cx="6456848" cy="3191532"/>
          </a:xfrm>
        </p:grpSpPr>
        <p:pic>
          <p:nvPicPr>
            <p:cNvPr id="8" name="Picture 7">
              <a:extLst>
                <a:ext uri="{FF2B5EF4-FFF2-40B4-BE49-F238E27FC236}">
                  <a16:creationId xmlns:a16="http://schemas.microsoft.com/office/drawing/2014/main" id="{A24656A7-C831-4D75-AFB4-01F83D2D72DC}"/>
                </a:ext>
              </a:extLst>
            </p:cNvPr>
            <p:cNvPicPr>
              <a:picLocks noChangeAspect="1"/>
            </p:cNvPicPr>
            <p:nvPr/>
          </p:nvPicPr>
          <p:blipFill rotWithShape="1">
            <a:blip r:embed="rId4">
              <a:extLst>
                <a:ext uri="{28A0092B-C50C-407E-A947-70E740481C1C}">
                  <a14:useLocalDpi xmlns:a14="http://schemas.microsoft.com/office/drawing/2010/main" val="0"/>
                </a:ext>
              </a:extLst>
            </a:blip>
            <a:srcRect l="12127" t="11162" r="7366" b="49044"/>
            <a:stretch/>
          </p:blipFill>
          <p:spPr>
            <a:xfrm>
              <a:off x="7745596" y="1275038"/>
              <a:ext cx="6456848" cy="3191532"/>
            </a:xfrm>
            <a:prstGeom prst="rect">
              <a:avLst/>
            </a:prstGeom>
          </p:spPr>
        </p:pic>
        <p:sp>
          <p:nvSpPr>
            <p:cNvPr id="9" name="TextBox 8">
              <a:extLst>
                <a:ext uri="{FF2B5EF4-FFF2-40B4-BE49-F238E27FC236}">
                  <a16:creationId xmlns:a16="http://schemas.microsoft.com/office/drawing/2014/main" id="{961E7E28-3FA4-4579-9976-0F5332049627}"/>
                </a:ext>
              </a:extLst>
            </p:cNvPr>
            <p:cNvSpPr txBox="1"/>
            <p:nvPr/>
          </p:nvSpPr>
          <p:spPr>
            <a:xfrm>
              <a:off x="9103656" y="1937678"/>
              <a:ext cx="2827020" cy="265877"/>
            </a:xfrm>
            <a:prstGeom prst="rect">
              <a:avLst/>
            </a:prstGeom>
            <a:noFill/>
          </p:spPr>
          <p:txBody>
            <a:bodyPr wrap="square" rtlCol="0">
              <a:noAutofit/>
            </a:bodyPr>
            <a:lstStyle/>
            <a:p>
              <a:pPr algn="l"/>
              <a:r>
                <a:rPr lang="en-US" b="1" dirty="0">
                  <a:solidFill>
                    <a:schemeClr val="tx1">
                      <a:lumMod val="85000"/>
                      <a:lumOff val="15000"/>
                    </a:schemeClr>
                  </a:solidFill>
                </a:rPr>
                <a:t>Patient </a:t>
              </a:r>
              <a:r>
                <a:rPr lang="en-US" b="1" dirty="0">
                  <a:solidFill>
                    <a:srgbClr val="CC3300"/>
                  </a:solidFill>
                </a:rPr>
                <a:t>&amp; Doctor</a:t>
              </a:r>
            </a:p>
          </p:txBody>
        </p:sp>
      </p:grpSp>
    </p:spTree>
    <p:extLst>
      <p:ext uri="{BB962C8B-B14F-4D97-AF65-F5344CB8AC3E}">
        <p14:creationId xmlns:p14="http://schemas.microsoft.com/office/powerpoint/2010/main" val="255795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26BC84-08B1-444C-80CF-8279F553F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688" y="157297"/>
            <a:ext cx="8533654" cy="6543406"/>
          </a:xfrm>
          <a:prstGeom prst="rect">
            <a:avLst/>
          </a:prstGeom>
        </p:spPr>
      </p:pic>
    </p:spTree>
    <p:extLst>
      <p:ext uri="{BB962C8B-B14F-4D97-AF65-F5344CB8AC3E}">
        <p14:creationId xmlns:p14="http://schemas.microsoft.com/office/powerpoint/2010/main" val="269202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86F7-3054-43C2-A5E4-F3E2A6471468}"/>
              </a:ext>
            </a:extLst>
          </p:cNvPr>
          <p:cNvSpPr>
            <a:spLocks noGrp="1"/>
          </p:cNvSpPr>
          <p:nvPr>
            <p:ph type="title"/>
          </p:nvPr>
        </p:nvSpPr>
        <p:spPr>
          <a:xfrm>
            <a:off x="5295407" y="797409"/>
            <a:ext cx="6191028" cy="1166320"/>
          </a:xfrm>
        </p:spPr>
        <p:txBody>
          <a:bodyPr>
            <a:normAutofit fontScale="90000"/>
          </a:bodyPr>
          <a:lstStyle/>
          <a:p>
            <a:pPr marR="0" algn="ctr" rtl="0"/>
            <a:r>
              <a:rPr lang="en-US" b="1" i="0" u="none" strike="noStrike" baseline="0" dirty="0">
                <a:solidFill>
                  <a:schemeClr val="accent3">
                    <a:lumMod val="75000"/>
                  </a:schemeClr>
                </a:solidFill>
                <a:latin typeface="Arial" panose="020B0604020202020204" pitchFamily="34" charset="0"/>
              </a:rPr>
              <a:t>When</a:t>
            </a:r>
            <a:r>
              <a:rPr lang="en-US" b="0" i="0" u="none" strike="noStrike" baseline="0" dirty="0">
                <a:solidFill>
                  <a:srgbClr val="2F5496"/>
                </a:solidFill>
                <a:latin typeface="Arial" panose="020B0604020202020204" pitchFamily="34" charset="0"/>
              </a:rPr>
              <a:t> Should Treatment be on a Lien Basis?</a:t>
            </a:r>
          </a:p>
        </p:txBody>
      </p:sp>
      <p:sp>
        <p:nvSpPr>
          <p:cNvPr id="17" name="Freeform: Shape 16">
            <a:extLst>
              <a:ext uri="{FF2B5EF4-FFF2-40B4-BE49-F238E27FC236}">
                <a16:creationId xmlns:a16="http://schemas.microsoft.com/office/drawing/2014/main" id="{5BA49331-5693-4231-97F3-30214339C90D}"/>
              </a:ext>
            </a:extLst>
          </p:cNvPr>
          <p:cNvSpPr/>
          <p:nvPr/>
        </p:nvSpPr>
        <p:spPr>
          <a:xfrm>
            <a:off x="5952900" y="5206689"/>
            <a:ext cx="4433235" cy="797729"/>
          </a:xfrm>
          <a:custGeom>
            <a:avLst/>
            <a:gdLst>
              <a:gd name="connsiteX0" fmla="*/ 0 w 832746"/>
              <a:gd name="connsiteY0" fmla="*/ 0 h 416373"/>
              <a:gd name="connsiteX1" fmla="*/ 832746 w 832746"/>
              <a:gd name="connsiteY1" fmla="*/ 0 h 416373"/>
              <a:gd name="connsiteX2" fmla="*/ 832746 w 832746"/>
              <a:gd name="connsiteY2" fmla="*/ 416373 h 416373"/>
              <a:gd name="connsiteX3" fmla="*/ 0 w 832746"/>
              <a:gd name="connsiteY3" fmla="*/ 416373 h 416373"/>
              <a:gd name="connsiteX4" fmla="*/ 0 w 832746"/>
              <a:gd name="connsiteY4" fmla="*/ 0 h 41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46" h="416373">
                <a:moveTo>
                  <a:pt x="0" y="0"/>
                </a:moveTo>
                <a:lnTo>
                  <a:pt x="832746" y="0"/>
                </a:lnTo>
                <a:lnTo>
                  <a:pt x="832746" y="416373"/>
                </a:lnTo>
                <a:lnTo>
                  <a:pt x="0" y="416373"/>
                </a:lnTo>
                <a:lnTo>
                  <a:pt x="0" y="0"/>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a:r>
              <a:rPr lang="en-US" sz="2800" i="1" dirty="0">
                <a:solidFill>
                  <a:schemeClr val="tx2"/>
                </a:solidFill>
                <a:latin typeface="Arial" panose="020B0604020202020204" pitchFamily="34" charset="0"/>
              </a:rPr>
              <a:t>May be a</a:t>
            </a:r>
            <a:r>
              <a:rPr lang="en-US" sz="2800" i="1" dirty="0">
                <a:solidFill>
                  <a:schemeClr val="accent3">
                    <a:lumMod val="75000"/>
                  </a:schemeClr>
                </a:solidFill>
                <a:latin typeface="Arial" panose="020B0604020202020204" pitchFamily="34" charset="0"/>
              </a:rPr>
              <a:t> good time to treat the patient on a lien-basis</a:t>
            </a:r>
          </a:p>
        </p:txBody>
      </p:sp>
      <p:sp>
        <p:nvSpPr>
          <p:cNvPr id="4" name="Text Placeholder 2">
            <a:extLst>
              <a:ext uri="{FF2B5EF4-FFF2-40B4-BE49-F238E27FC236}">
                <a16:creationId xmlns:a16="http://schemas.microsoft.com/office/drawing/2014/main" id="{EE8F75E6-6BE0-4DC7-A28F-986F26E41214}"/>
              </a:ext>
            </a:extLst>
          </p:cNvPr>
          <p:cNvSpPr txBox="1">
            <a:spLocks/>
          </p:cNvSpPr>
          <p:nvPr/>
        </p:nvSpPr>
        <p:spPr>
          <a:xfrm>
            <a:off x="9773558" y="1166320"/>
            <a:ext cx="3998683" cy="5229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404040"/>
              </a:solidFill>
              <a:latin typeface="Arial" panose="020B0604020202020204" pitchFamily="34" charset="0"/>
            </a:endParaRPr>
          </a:p>
        </p:txBody>
      </p:sp>
      <p:pic>
        <p:nvPicPr>
          <p:cNvPr id="1028" name="Picture 4" descr="Medical stethoscope on money â Stock Photo">
            <a:extLst>
              <a:ext uri="{FF2B5EF4-FFF2-40B4-BE49-F238E27FC236}">
                <a16:creationId xmlns:a16="http://schemas.microsoft.com/office/drawing/2014/main" id="{0A9BA0A0-187E-42FB-B957-0597A575C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572000"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C24F94EA-3090-4453-BB19-81DA3D25E3DC}"/>
              </a:ext>
            </a:extLst>
          </p:cNvPr>
          <p:cNvCxnSpPr>
            <a:cxnSpLocks/>
          </p:cNvCxnSpPr>
          <p:nvPr/>
        </p:nvCxnSpPr>
        <p:spPr>
          <a:xfrm>
            <a:off x="7637906" y="2628969"/>
            <a:ext cx="604838"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69F98459-1B54-4DA0-AAFE-C75B1534028D}"/>
              </a:ext>
            </a:extLst>
          </p:cNvPr>
          <p:cNvGrpSpPr/>
          <p:nvPr/>
        </p:nvGrpSpPr>
        <p:grpSpPr>
          <a:xfrm>
            <a:off x="5439053" y="2991131"/>
            <a:ext cx="1274340" cy="1385234"/>
            <a:chOff x="7192337" y="2478276"/>
            <a:chExt cx="1005840" cy="1385234"/>
          </a:xfrm>
        </p:grpSpPr>
        <p:grpSp>
          <p:nvGrpSpPr>
            <p:cNvPr id="21" name="Group 20">
              <a:extLst>
                <a:ext uri="{FF2B5EF4-FFF2-40B4-BE49-F238E27FC236}">
                  <a16:creationId xmlns:a16="http://schemas.microsoft.com/office/drawing/2014/main" id="{781F65ED-CBB6-4A40-A553-EA0BC5941372}"/>
                </a:ext>
              </a:extLst>
            </p:cNvPr>
            <p:cNvGrpSpPr/>
            <p:nvPr/>
          </p:nvGrpSpPr>
          <p:grpSpPr>
            <a:xfrm>
              <a:off x="7694135" y="2478276"/>
              <a:ext cx="2244" cy="1176806"/>
              <a:chOff x="7686620" y="2537184"/>
              <a:chExt cx="2244" cy="1176806"/>
            </a:xfrm>
          </p:grpSpPr>
          <p:cxnSp>
            <p:nvCxnSpPr>
              <p:cNvPr id="34" name="Straight Connector 33">
                <a:extLst>
                  <a:ext uri="{FF2B5EF4-FFF2-40B4-BE49-F238E27FC236}">
                    <a16:creationId xmlns:a16="http://schemas.microsoft.com/office/drawing/2014/main" id="{02B6D317-C23D-4B79-8B9A-EC8CA38152AA}"/>
                  </a:ext>
                </a:extLst>
              </p:cNvPr>
              <p:cNvCxnSpPr>
                <a:cxnSpLocks/>
              </p:cNvCxnSpPr>
              <p:nvPr/>
            </p:nvCxnSpPr>
            <p:spPr>
              <a:xfrm rot="5400000">
                <a:off x="7368824" y="2857224"/>
                <a:ext cx="64008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074E849-CAD6-4479-A13C-2015732D9F78}"/>
                  </a:ext>
                </a:extLst>
              </p:cNvPr>
              <p:cNvCxnSpPr>
                <a:cxnSpLocks/>
              </p:cNvCxnSpPr>
              <p:nvPr/>
            </p:nvCxnSpPr>
            <p:spPr>
              <a:xfrm rot="5400000">
                <a:off x="7503740" y="3531110"/>
                <a:ext cx="36576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3" name="Freeform: Shape 12">
              <a:extLst>
                <a:ext uri="{FF2B5EF4-FFF2-40B4-BE49-F238E27FC236}">
                  <a16:creationId xmlns:a16="http://schemas.microsoft.com/office/drawing/2014/main" id="{2E848286-4E31-4F2D-8B3E-197C2584E792}"/>
                </a:ext>
              </a:extLst>
            </p:cNvPr>
            <p:cNvSpPr/>
            <p:nvPr/>
          </p:nvSpPr>
          <p:spPr>
            <a:xfrm>
              <a:off x="7192337" y="2850653"/>
              <a:ext cx="1005840" cy="548640"/>
            </a:xfrm>
            <a:custGeom>
              <a:avLst/>
              <a:gdLst>
                <a:gd name="connsiteX0" fmla="*/ 0 w 832746"/>
                <a:gd name="connsiteY0" fmla="*/ 0 h 416373"/>
                <a:gd name="connsiteX1" fmla="*/ 832746 w 832746"/>
                <a:gd name="connsiteY1" fmla="*/ 0 h 416373"/>
                <a:gd name="connsiteX2" fmla="*/ 832746 w 832746"/>
                <a:gd name="connsiteY2" fmla="*/ 416373 h 416373"/>
                <a:gd name="connsiteX3" fmla="*/ 0 w 832746"/>
                <a:gd name="connsiteY3" fmla="*/ 416373 h 416373"/>
                <a:gd name="connsiteX4" fmla="*/ 0 w 832746"/>
                <a:gd name="connsiteY4" fmla="*/ 0 h 41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46" h="416373">
                  <a:moveTo>
                    <a:pt x="0" y="0"/>
                  </a:moveTo>
                  <a:lnTo>
                    <a:pt x="832746" y="0"/>
                  </a:lnTo>
                  <a:lnTo>
                    <a:pt x="832746" y="416373"/>
                  </a:lnTo>
                  <a:lnTo>
                    <a:pt x="0" y="416373"/>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2000" kern="1200" dirty="0"/>
                <a:t>H</a:t>
              </a:r>
              <a:r>
                <a:rPr lang="en-US" sz="2000" b="0" i="0" kern="1200" baseline="0" dirty="0"/>
                <a:t>ealth insurance </a:t>
              </a:r>
              <a:endParaRPr lang="en-US" sz="2000" kern="1200" dirty="0"/>
            </a:p>
          </p:txBody>
        </p:sp>
        <p:sp>
          <p:nvSpPr>
            <p:cNvPr id="38" name="Rectangle: Rounded Corners 37">
              <a:extLst>
                <a:ext uri="{FF2B5EF4-FFF2-40B4-BE49-F238E27FC236}">
                  <a16:creationId xmlns:a16="http://schemas.microsoft.com/office/drawing/2014/main" id="{B79B073A-C708-4777-9789-4D5E3BE20137}"/>
                </a:ext>
              </a:extLst>
            </p:cNvPr>
            <p:cNvSpPr/>
            <p:nvPr/>
          </p:nvSpPr>
          <p:spPr>
            <a:xfrm>
              <a:off x="7420412" y="3589190"/>
              <a:ext cx="549691" cy="27432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2000" kern="1200" dirty="0"/>
                <a:t>NO</a:t>
              </a:r>
            </a:p>
          </p:txBody>
        </p:sp>
      </p:grpSp>
      <p:grpSp>
        <p:nvGrpSpPr>
          <p:cNvPr id="24" name="Group 23">
            <a:extLst>
              <a:ext uri="{FF2B5EF4-FFF2-40B4-BE49-F238E27FC236}">
                <a16:creationId xmlns:a16="http://schemas.microsoft.com/office/drawing/2014/main" id="{E583915E-438B-4214-BD5C-0CD796A21F8D}"/>
              </a:ext>
            </a:extLst>
          </p:cNvPr>
          <p:cNvGrpSpPr/>
          <p:nvPr/>
        </p:nvGrpSpPr>
        <p:grpSpPr>
          <a:xfrm>
            <a:off x="6991761" y="2991131"/>
            <a:ext cx="1274340" cy="1385234"/>
            <a:chOff x="8426694" y="2478276"/>
            <a:chExt cx="1005840" cy="1385234"/>
          </a:xfrm>
        </p:grpSpPr>
        <p:grpSp>
          <p:nvGrpSpPr>
            <p:cNvPr id="43" name="Group 42">
              <a:extLst>
                <a:ext uri="{FF2B5EF4-FFF2-40B4-BE49-F238E27FC236}">
                  <a16:creationId xmlns:a16="http://schemas.microsoft.com/office/drawing/2014/main" id="{D8AFA047-0D2B-4274-8DC4-82C1E7E16D4E}"/>
                </a:ext>
              </a:extLst>
            </p:cNvPr>
            <p:cNvGrpSpPr/>
            <p:nvPr/>
          </p:nvGrpSpPr>
          <p:grpSpPr>
            <a:xfrm>
              <a:off x="8928492" y="2478276"/>
              <a:ext cx="2244" cy="1176806"/>
              <a:chOff x="7686620" y="2537184"/>
              <a:chExt cx="2244" cy="1176806"/>
            </a:xfrm>
          </p:grpSpPr>
          <p:cxnSp>
            <p:nvCxnSpPr>
              <p:cNvPr id="44" name="Straight Connector 43">
                <a:extLst>
                  <a:ext uri="{FF2B5EF4-FFF2-40B4-BE49-F238E27FC236}">
                    <a16:creationId xmlns:a16="http://schemas.microsoft.com/office/drawing/2014/main" id="{76D86692-8DE0-4B9E-9BC1-95BA809CC958}"/>
                  </a:ext>
                </a:extLst>
              </p:cNvPr>
              <p:cNvCxnSpPr>
                <a:cxnSpLocks/>
              </p:cNvCxnSpPr>
              <p:nvPr/>
            </p:nvCxnSpPr>
            <p:spPr>
              <a:xfrm rot="5400000">
                <a:off x="7368824" y="2857224"/>
                <a:ext cx="64008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1DA8B83-8741-44AB-9ABC-6D4BA291DC19}"/>
                  </a:ext>
                </a:extLst>
              </p:cNvPr>
              <p:cNvCxnSpPr>
                <a:cxnSpLocks/>
              </p:cNvCxnSpPr>
              <p:nvPr/>
            </p:nvCxnSpPr>
            <p:spPr>
              <a:xfrm rot="5400000">
                <a:off x="7503740" y="3531110"/>
                <a:ext cx="36576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5" name="Freeform: Shape 14">
              <a:extLst>
                <a:ext uri="{FF2B5EF4-FFF2-40B4-BE49-F238E27FC236}">
                  <a16:creationId xmlns:a16="http://schemas.microsoft.com/office/drawing/2014/main" id="{26E114CC-F0E1-44F8-8C9C-72113F267F6B}"/>
                </a:ext>
              </a:extLst>
            </p:cNvPr>
            <p:cNvSpPr/>
            <p:nvPr/>
          </p:nvSpPr>
          <p:spPr>
            <a:xfrm>
              <a:off x="8426694" y="2850653"/>
              <a:ext cx="1005840" cy="548640"/>
            </a:xfrm>
            <a:custGeom>
              <a:avLst/>
              <a:gdLst>
                <a:gd name="connsiteX0" fmla="*/ 0 w 832746"/>
                <a:gd name="connsiteY0" fmla="*/ 0 h 416373"/>
                <a:gd name="connsiteX1" fmla="*/ 832746 w 832746"/>
                <a:gd name="connsiteY1" fmla="*/ 0 h 416373"/>
                <a:gd name="connsiteX2" fmla="*/ 832746 w 832746"/>
                <a:gd name="connsiteY2" fmla="*/ 416373 h 416373"/>
                <a:gd name="connsiteX3" fmla="*/ 0 w 832746"/>
                <a:gd name="connsiteY3" fmla="*/ 416373 h 416373"/>
                <a:gd name="connsiteX4" fmla="*/ 0 w 832746"/>
                <a:gd name="connsiteY4" fmla="*/ 0 h 41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46" h="416373">
                  <a:moveTo>
                    <a:pt x="0" y="0"/>
                  </a:moveTo>
                  <a:lnTo>
                    <a:pt x="832746" y="0"/>
                  </a:lnTo>
                  <a:lnTo>
                    <a:pt x="832746" y="416373"/>
                  </a:lnTo>
                  <a:lnTo>
                    <a:pt x="0" y="416373"/>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2000" b="0" i="0" kern="1200" baseline="0" dirty="0"/>
                <a:t>Medicaid</a:t>
              </a:r>
              <a:endParaRPr lang="en-US" sz="2000" kern="1200" dirty="0"/>
            </a:p>
          </p:txBody>
        </p:sp>
        <p:sp>
          <p:nvSpPr>
            <p:cNvPr id="39" name="Rectangle: Rounded Corners 38">
              <a:extLst>
                <a:ext uri="{FF2B5EF4-FFF2-40B4-BE49-F238E27FC236}">
                  <a16:creationId xmlns:a16="http://schemas.microsoft.com/office/drawing/2014/main" id="{1F770A29-8DCE-4306-A8B5-750F4F1129E4}"/>
                </a:ext>
              </a:extLst>
            </p:cNvPr>
            <p:cNvSpPr/>
            <p:nvPr/>
          </p:nvSpPr>
          <p:spPr>
            <a:xfrm>
              <a:off x="8654769" y="3589190"/>
              <a:ext cx="549691" cy="27432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2000" kern="1200" dirty="0"/>
                <a:t>NO</a:t>
              </a:r>
            </a:p>
          </p:txBody>
        </p:sp>
      </p:grpSp>
      <p:grpSp>
        <p:nvGrpSpPr>
          <p:cNvPr id="23" name="Group 22">
            <a:extLst>
              <a:ext uri="{FF2B5EF4-FFF2-40B4-BE49-F238E27FC236}">
                <a16:creationId xmlns:a16="http://schemas.microsoft.com/office/drawing/2014/main" id="{8E6C7894-03C4-484F-BAB7-F5DAC8D3D634}"/>
              </a:ext>
            </a:extLst>
          </p:cNvPr>
          <p:cNvGrpSpPr/>
          <p:nvPr/>
        </p:nvGrpSpPr>
        <p:grpSpPr>
          <a:xfrm>
            <a:off x="8544469" y="2991131"/>
            <a:ext cx="1274340" cy="1385234"/>
            <a:chOff x="9661051" y="2478276"/>
            <a:chExt cx="1005840" cy="1385234"/>
          </a:xfrm>
        </p:grpSpPr>
        <p:grpSp>
          <p:nvGrpSpPr>
            <p:cNvPr id="46" name="Group 45">
              <a:extLst>
                <a:ext uri="{FF2B5EF4-FFF2-40B4-BE49-F238E27FC236}">
                  <a16:creationId xmlns:a16="http://schemas.microsoft.com/office/drawing/2014/main" id="{F2710CE8-C3DB-40E4-AAF0-C532816CB14C}"/>
                </a:ext>
              </a:extLst>
            </p:cNvPr>
            <p:cNvGrpSpPr/>
            <p:nvPr/>
          </p:nvGrpSpPr>
          <p:grpSpPr>
            <a:xfrm>
              <a:off x="10162849" y="2478276"/>
              <a:ext cx="2244" cy="1176806"/>
              <a:chOff x="7686620" y="2537184"/>
              <a:chExt cx="2244" cy="1176806"/>
            </a:xfrm>
          </p:grpSpPr>
          <p:cxnSp>
            <p:nvCxnSpPr>
              <p:cNvPr id="47" name="Straight Connector 46">
                <a:extLst>
                  <a:ext uri="{FF2B5EF4-FFF2-40B4-BE49-F238E27FC236}">
                    <a16:creationId xmlns:a16="http://schemas.microsoft.com/office/drawing/2014/main" id="{96ECF5F6-67AF-46CF-90FA-149987658435}"/>
                  </a:ext>
                </a:extLst>
              </p:cNvPr>
              <p:cNvCxnSpPr>
                <a:cxnSpLocks/>
              </p:cNvCxnSpPr>
              <p:nvPr/>
            </p:nvCxnSpPr>
            <p:spPr>
              <a:xfrm rot="5400000">
                <a:off x="7368824" y="2857224"/>
                <a:ext cx="64008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B65A78A-5383-4408-B59F-CBDB96FEBF96}"/>
                  </a:ext>
                </a:extLst>
              </p:cNvPr>
              <p:cNvCxnSpPr>
                <a:cxnSpLocks/>
              </p:cNvCxnSpPr>
              <p:nvPr/>
            </p:nvCxnSpPr>
            <p:spPr>
              <a:xfrm rot="5400000">
                <a:off x="7503740" y="3531110"/>
                <a:ext cx="36576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4" name="Freeform: Shape 13">
              <a:extLst>
                <a:ext uri="{FF2B5EF4-FFF2-40B4-BE49-F238E27FC236}">
                  <a16:creationId xmlns:a16="http://schemas.microsoft.com/office/drawing/2014/main" id="{5DCF773A-90F1-4EC0-8B8A-241429716BDB}"/>
                </a:ext>
              </a:extLst>
            </p:cNvPr>
            <p:cNvSpPr/>
            <p:nvPr/>
          </p:nvSpPr>
          <p:spPr>
            <a:xfrm>
              <a:off x="9661051" y="2850653"/>
              <a:ext cx="1005840" cy="548640"/>
            </a:xfrm>
            <a:custGeom>
              <a:avLst/>
              <a:gdLst>
                <a:gd name="connsiteX0" fmla="*/ 0 w 832746"/>
                <a:gd name="connsiteY0" fmla="*/ 0 h 416373"/>
                <a:gd name="connsiteX1" fmla="*/ 832746 w 832746"/>
                <a:gd name="connsiteY1" fmla="*/ 0 h 416373"/>
                <a:gd name="connsiteX2" fmla="*/ 832746 w 832746"/>
                <a:gd name="connsiteY2" fmla="*/ 416373 h 416373"/>
                <a:gd name="connsiteX3" fmla="*/ 0 w 832746"/>
                <a:gd name="connsiteY3" fmla="*/ 416373 h 416373"/>
                <a:gd name="connsiteX4" fmla="*/ 0 w 832746"/>
                <a:gd name="connsiteY4" fmla="*/ 0 h 41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46" h="416373">
                  <a:moveTo>
                    <a:pt x="0" y="0"/>
                  </a:moveTo>
                  <a:lnTo>
                    <a:pt x="832746" y="0"/>
                  </a:lnTo>
                  <a:lnTo>
                    <a:pt x="832746" y="416373"/>
                  </a:lnTo>
                  <a:lnTo>
                    <a:pt x="0" y="416373"/>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2000" b="0" i="0" kern="1200" baseline="0" dirty="0"/>
                <a:t>Public aid </a:t>
              </a:r>
              <a:endParaRPr lang="en-US" sz="2000" kern="1200" dirty="0"/>
            </a:p>
          </p:txBody>
        </p:sp>
        <p:sp>
          <p:nvSpPr>
            <p:cNvPr id="40" name="Rectangle: Rounded Corners 39">
              <a:extLst>
                <a:ext uri="{FF2B5EF4-FFF2-40B4-BE49-F238E27FC236}">
                  <a16:creationId xmlns:a16="http://schemas.microsoft.com/office/drawing/2014/main" id="{478682C9-D0D2-48CE-A6F9-7B746EC70383}"/>
                </a:ext>
              </a:extLst>
            </p:cNvPr>
            <p:cNvSpPr/>
            <p:nvPr/>
          </p:nvSpPr>
          <p:spPr>
            <a:xfrm>
              <a:off x="9889126" y="3589190"/>
              <a:ext cx="549691" cy="27432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2000" kern="1200" dirty="0"/>
                <a:t>NO</a:t>
              </a:r>
            </a:p>
          </p:txBody>
        </p:sp>
      </p:grpSp>
      <p:grpSp>
        <p:nvGrpSpPr>
          <p:cNvPr id="22" name="Group 21">
            <a:extLst>
              <a:ext uri="{FF2B5EF4-FFF2-40B4-BE49-F238E27FC236}">
                <a16:creationId xmlns:a16="http://schemas.microsoft.com/office/drawing/2014/main" id="{3FF4E2A5-34EC-4341-91E8-A1FCB5F7277B}"/>
              </a:ext>
            </a:extLst>
          </p:cNvPr>
          <p:cNvGrpSpPr/>
          <p:nvPr/>
        </p:nvGrpSpPr>
        <p:grpSpPr>
          <a:xfrm>
            <a:off x="10097177" y="2991131"/>
            <a:ext cx="1274340" cy="1385234"/>
            <a:chOff x="10895409" y="2478276"/>
            <a:chExt cx="1005840" cy="1385234"/>
          </a:xfrm>
        </p:grpSpPr>
        <p:grpSp>
          <p:nvGrpSpPr>
            <p:cNvPr id="49" name="Group 48">
              <a:extLst>
                <a:ext uri="{FF2B5EF4-FFF2-40B4-BE49-F238E27FC236}">
                  <a16:creationId xmlns:a16="http://schemas.microsoft.com/office/drawing/2014/main" id="{611958DB-F3A9-470B-B33D-0AE01759153D}"/>
                </a:ext>
              </a:extLst>
            </p:cNvPr>
            <p:cNvGrpSpPr/>
            <p:nvPr/>
          </p:nvGrpSpPr>
          <p:grpSpPr>
            <a:xfrm>
              <a:off x="11397207" y="2478276"/>
              <a:ext cx="2244" cy="1176806"/>
              <a:chOff x="7686620" y="2537184"/>
              <a:chExt cx="2244" cy="1176806"/>
            </a:xfrm>
          </p:grpSpPr>
          <p:cxnSp>
            <p:nvCxnSpPr>
              <p:cNvPr id="50" name="Straight Connector 49">
                <a:extLst>
                  <a:ext uri="{FF2B5EF4-FFF2-40B4-BE49-F238E27FC236}">
                    <a16:creationId xmlns:a16="http://schemas.microsoft.com/office/drawing/2014/main" id="{1B504C82-E934-4A67-B8C9-F24ED406993C}"/>
                  </a:ext>
                </a:extLst>
              </p:cNvPr>
              <p:cNvCxnSpPr>
                <a:cxnSpLocks/>
              </p:cNvCxnSpPr>
              <p:nvPr/>
            </p:nvCxnSpPr>
            <p:spPr>
              <a:xfrm rot="5400000">
                <a:off x="7368824" y="2857224"/>
                <a:ext cx="64008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31F6782-0E32-4485-97CE-5E2841D1CB5F}"/>
                  </a:ext>
                </a:extLst>
              </p:cNvPr>
              <p:cNvCxnSpPr>
                <a:cxnSpLocks/>
              </p:cNvCxnSpPr>
              <p:nvPr/>
            </p:nvCxnSpPr>
            <p:spPr>
              <a:xfrm rot="5400000">
                <a:off x="7503740" y="3531110"/>
                <a:ext cx="36576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6" name="Freeform: Shape 15">
              <a:extLst>
                <a:ext uri="{FF2B5EF4-FFF2-40B4-BE49-F238E27FC236}">
                  <a16:creationId xmlns:a16="http://schemas.microsoft.com/office/drawing/2014/main" id="{F75D7770-E0D8-403B-B320-40A7D53482FD}"/>
                </a:ext>
              </a:extLst>
            </p:cNvPr>
            <p:cNvSpPr/>
            <p:nvPr/>
          </p:nvSpPr>
          <p:spPr>
            <a:xfrm>
              <a:off x="10895409" y="2850653"/>
              <a:ext cx="1005840" cy="548640"/>
            </a:xfrm>
            <a:custGeom>
              <a:avLst/>
              <a:gdLst>
                <a:gd name="connsiteX0" fmla="*/ 0 w 832746"/>
                <a:gd name="connsiteY0" fmla="*/ 0 h 416373"/>
                <a:gd name="connsiteX1" fmla="*/ 832746 w 832746"/>
                <a:gd name="connsiteY1" fmla="*/ 0 h 416373"/>
                <a:gd name="connsiteX2" fmla="*/ 832746 w 832746"/>
                <a:gd name="connsiteY2" fmla="*/ 416373 h 416373"/>
                <a:gd name="connsiteX3" fmla="*/ 0 w 832746"/>
                <a:gd name="connsiteY3" fmla="*/ 416373 h 416373"/>
                <a:gd name="connsiteX4" fmla="*/ 0 w 832746"/>
                <a:gd name="connsiteY4" fmla="*/ 0 h 41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46" h="416373">
                  <a:moveTo>
                    <a:pt x="0" y="0"/>
                  </a:moveTo>
                  <a:lnTo>
                    <a:pt x="832746" y="0"/>
                  </a:lnTo>
                  <a:lnTo>
                    <a:pt x="832746" y="416373"/>
                  </a:lnTo>
                  <a:lnTo>
                    <a:pt x="0" y="416373"/>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2000" kern="1200"/>
                <a:t>Patient</a:t>
              </a:r>
            </a:p>
          </p:txBody>
        </p:sp>
        <p:sp>
          <p:nvSpPr>
            <p:cNvPr id="41" name="Rectangle: Rounded Corners 40">
              <a:extLst>
                <a:ext uri="{FF2B5EF4-FFF2-40B4-BE49-F238E27FC236}">
                  <a16:creationId xmlns:a16="http://schemas.microsoft.com/office/drawing/2014/main" id="{BE300EB9-781E-4725-BD95-6EFC8016493F}"/>
                </a:ext>
              </a:extLst>
            </p:cNvPr>
            <p:cNvSpPr/>
            <p:nvPr/>
          </p:nvSpPr>
          <p:spPr>
            <a:xfrm>
              <a:off x="11123484" y="3589190"/>
              <a:ext cx="549691" cy="274320"/>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2000" kern="1200" dirty="0"/>
                <a:t>NO</a:t>
              </a:r>
            </a:p>
          </p:txBody>
        </p:sp>
      </p:grpSp>
      <p:sp>
        <p:nvSpPr>
          <p:cNvPr id="12" name="Freeform: Shape 11">
            <a:extLst>
              <a:ext uri="{FF2B5EF4-FFF2-40B4-BE49-F238E27FC236}">
                <a16:creationId xmlns:a16="http://schemas.microsoft.com/office/drawing/2014/main" id="{3EB49771-7B0F-4C08-BCD1-89B3836C8A14}"/>
              </a:ext>
            </a:extLst>
          </p:cNvPr>
          <p:cNvSpPr/>
          <p:nvPr/>
        </p:nvSpPr>
        <p:spPr>
          <a:xfrm>
            <a:off x="5407964" y="2265365"/>
            <a:ext cx="5965915" cy="792409"/>
          </a:xfrm>
          <a:custGeom>
            <a:avLst/>
            <a:gdLst>
              <a:gd name="connsiteX0" fmla="*/ 0 w 832746"/>
              <a:gd name="connsiteY0" fmla="*/ 0 h 416373"/>
              <a:gd name="connsiteX1" fmla="*/ 832746 w 832746"/>
              <a:gd name="connsiteY1" fmla="*/ 0 h 416373"/>
              <a:gd name="connsiteX2" fmla="*/ 832746 w 832746"/>
              <a:gd name="connsiteY2" fmla="*/ 416373 h 416373"/>
              <a:gd name="connsiteX3" fmla="*/ 0 w 832746"/>
              <a:gd name="connsiteY3" fmla="*/ 416373 h 416373"/>
              <a:gd name="connsiteX4" fmla="*/ 0 w 832746"/>
              <a:gd name="connsiteY4" fmla="*/ 0 h 41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46" h="416373">
                <a:moveTo>
                  <a:pt x="0" y="0"/>
                </a:moveTo>
                <a:lnTo>
                  <a:pt x="832746" y="0"/>
                </a:lnTo>
                <a:lnTo>
                  <a:pt x="832746" y="416373"/>
                </a:lnTo>
                <a:lnTo>
                  <a:pt x="0" y="416373"/>
                </a:lnTo>
                <a:lnTo>
                  <a:pt x="0" y="0"/>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4400" kern="1200" dirty="0">
                <a:solidFill>
                  <a:schemeClr val="bg1"/>
                </a:solidFill>
              </a:rPr>
              <a:t>Who Will You Bill?</a:t>
            </a:r>
          </a:p>
        </p:txBody>
      </p:sp>
      <p:sp>
        <p:nvSpPr>
          <p:cNvPr id="27" name="Right Brace 26">
            <a:extLst>
              <a:ext uri="{FF2B5EF4-FFF2-40B4-BE49-F238E27FC236}">
                <a16:creationId xmlns:a16="http://schemas.microsoft.com/office/drawing/2014/main" id="{75C9D974-DAF0-42F5-B43A-D4739788C5E7}"/>
              </a:ext>
            </a:extLst>
          </p:cNvPr>
          <p:cNvSpPr/>
          <p:nvPr/>
        </p:nvSpPr>
        <p:spPr>
          <a:xfrm rot="5400000">
            <a:off x="8141629" y="2202482"/>
            <a:ext cx="417551" cy="5244788"/>
          </a:xfrm>
          <a:prstGeom prst="rightBrace">
            <a:avLst>
              <a:gd name="adj1" fmla="val 100232"/>
              <a:gd name="adj2" fmla="val 50000"/>
            </a:avLst>
          </a:prstGeom>
          <a:ln w="2222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94489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FDA61-E161-4125-BDC8-1A2FF3BCFC42}"/>
              </a:ext>
            </a:extLst>
          </p:cNvPr>
          <p:cNvSpPr>
            <a:spLocks noGrp="1"/>
          </p:cNvSpPr>
          <p:nvPr>
            <p:ph type="title"/>
          </p:nvPr>
        </p:nvSpPr>
        <p:spPr/>
        <p:txBody>
          <a:bodyPr>
            <a:normAutofit fontScale="90000"/>
          </a:bodyPr>
          <a:lstStyle/>
          <a:p>
            <a:r>
              <a:rPr lang="en-US" dirty="0"/>
              <a:t>Lien Considerations</a:t>
            </a:r>
          </a:p>
        </p:txBody>
      </p:sp>
      <p:sp>
        <p:nvSpPr>
          <p:cNvPr id="3" name="Text Placeholder 2">
            <a:extLst>
              <a:ext uri="{FF2B5EF4-FFF2-40B4-BE49-F238E27FC236}">
                <a16:creationId xmlns:a16="http://schemas.microsoft.com/office/drawing/2014/main" id="{CB37B480-AA8E-47B6-8E6D-B7CE958017F3}"/>
              </a:ext>
            </a:extLst>
          </p:cNvPr>
          <p:cNvSpPr>
            <a:spLocks noGrp="1"/>
          </p:cNvSpPr>
          <p:nvPr>
            <p:ph type="body" idx="4294967295"/>
          </p:nvPr>
        </p:nvSpPr>
        <p:spPr>
          <a:xfrm>
            <a:off x="856343" y="1478190"/>
            <a:ext cx="9521825" cy="4443413"/>
          </a:xfrm>
          <a:solidFill>
            <a:schemeClr val="bg1"/>
          </a:solidFill>
        </p:spPr>
        <p:txBody>
          <a:bodyPr vert="horz" lIns="91440" tIns="45720" rIns="91440" bIns="45720" rtlCol="0" anchor="t">
            <a:normAutofit/>
          </a:bodyPr>
          <a:lstStyle/>
          <a:p>
            <a:pPr marL="514350" lvl="0" indent="-514350">
              <a:buFont typeface="+mj-lt"/>
              <a:buAutoNum type="arabicParenR"/>
            </a:pPr>
            <a:r>
              <a:rPr lang="en-US" dirty="0"/>
              <a:t>Liability and Property Damage</a:t>
            </a:r>
          </a:p>
          <a:p>
            <a:pPr marL="514350" lvl="0" indent="-514350">
              <a:buFont typeface="+mj-lt"/>
              <a:buAutoNum type="arabicParenR"/>
            </a:pPr>
            <a:r>
              <a:rPr lang="en-US" dirty="0"/>
              <a:t>Insurance company</a:t>
            </a:r>
          </a:p>
          <a:p>
            <a:pPr marL="514350" indent="-514350">
              <a:buFont typeface="+mj-lt"/>
              <a:buAutoNum type="arabicParenR"/>
            </a:pPr>
            <a:r>
              <a:rPr lang="en-US" dirty="0"/>
              <a:t>Patient's Attorney</a:t>
            </a:r>
            <a:endParaRPr lang="en-US" dirty="0">
              <a:cs typeface="Arial"/>
            </a:endParaRPr>
          </a:p>
          <a:p>
            <a:pPr marL="514350" indent="-514350">
              <a:buFont typeface="+mj-lt"/>
              <a:buAutoNum type="arabicParenR"/>
            </a:pPr>
            <a:r>
              <a:rPr lang="en-US" dirty="0"/>
              <a:t>Insurance Limits</a:t>
            </a:r>
            <a:endParaRPr lang="en-US" dirty="0">
              <a:cs typeface="Arial"/>
            </a:endParaRPr>
          </a:p>
          <a:p>
            <a:pPr marL="514350" indent="-514350">
              <a:buAutoNum type="arabicParenR"/>
            </a:pPr>
            <a:r>
              <a:rPr lang="en-US" dirty="0">
                <a:cs typeface="Arial"/>
              </a:rPr>
              <a:t>Communication with attorney</a:t>
            </a:r>
            <a:endParaRPr lang="en-US" dirty="0"/>
          </a:p>
          <a:p>
            <a:pPr marL="514350" indent="-514350">
              <a:buAutoNum type="arabicParenR"/>
            </a:pPr>
            <a:r>
              <a:rPr lang="en-US" dirty="0">
                <a:cs typeface="Arial"/>
              </a:rPr>
              <a:t>Don't put yourself in position to not treat because of being paid</a:t>
            </a:r>
          </a:p>
          <a:p>
            <a:pPr marL="514350" indent="-514350">
              <a:buFont typeface="+mj-lt"/>
              <a:buAutoNum type="arabicParenR"/>
            </a:pPr>
            <a:r>
              <a:rPr lang="en-US" dirty="0"/>
              <a:t>Treatment Limits</a:t>
            </a:r>
          </a:p>
          <a:p>
            <a:pPr marL="514350" indent="-514350">
              <a:buFont typeface="+mj-lt"/>
              <a:buAutoNum type="arabicParenR"/>
            </a:pPr>
            <a:endParaRPr lang="en-US" dirty="0"/>
          </a:p>
          <a:p>
            <a:pPr marL="514350" indent="-514350">
              <a:buFont typeface="+mj-lt"/>
              <a:buAutoNum type="arabicParenR"/>
            </a:pPr>
            <a:endParaRPr lang="en-US" b="1" dirty="0"/>
          </a:p>
          <a:p>
            <a:pPr marL="514350" lvl="0" indent="-514350">
              <a:buFont typeface="+mj-lt"/>
              <a:buAutoNum type="arabicParenR"/>
            </a:pPr>
            <a:endParaRPr lang="en-US" b="0" i="0" u="none" strike="noStrike" baseline="0" dirty="0">
              <a:solidFill>
                <a:srgbClr val="404040"/>
              </a:solidFill>
              <a:latin typeface="Arial" panose="020B0604020202020204" pitchFamily="34" charset="0"/>
            </a:endParaRPr>
          </a:p>
        </p:txBody>
      </p:sp>
    </p:spTree>
    <p:extLst>
      <p:ext uri="{BB962C8B-B14F-4D97-AF65-F5344CB8AC3E}">
        <p14:creationId xmlns:p14="http://schemas.microsoft.com/office/powerpoint/2010/main" val="1936461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3A1B351F-E933-439F-BD53-58FB39A7F399}"/>
              </a:ext>
            </a:extLst>
          </p:cNvPr>
          <p:cNvPicPr>
            <a:picLocks noGrp="1" noChangeAspect="1"/>
          </p:cNvPicPr>
          <p:nvPr>
            <p:ph type="pic" sz="quarter" idx="10"/>
          </p:nvPr>
        </p:nvPicPr>
        <p:blipFill>
          <a:blip r:embed="rId3">
            <a:alphaModFix amt="70000"/>
          </a:blip>
          <a:srcRect/>
          <a:stretch>
            <a:fillRect/>
          </a:stretch>
        </p:blipFill>
        <p:spPr>
          <a:xfrm>
            <a:off x="0" y="9293"/>
            <a:ext cx="12192000" cy="6858000"/>
          </a:xfrm>
        </p:spPr>
      </p:pic>
      <p:sp>
        <p:nvSpPr>
          <p:cNvPr id="2" name="Title 1">
            <a:extLst>
              <a:ext uri="{FF2B5EF4-FFF2-40B4-BE49-F238E27FC236}">
                <a16:creationId xmlns:a16="http://schemas.microsoft.com/office/drawing/2014/main" id="{065FDA61-E161-4125-BDC8-1A2FF3BCFC42}"/>
              </a:ext>
            </a:extLst>
          </p:cNvPr>
          <p:cNvSpPr>
            <a:spLocks noGrp="1"/>
          </p:cNvSpPr>
          <p:nvPr>
            <p:ph type="title"/>
          </p:nvPr>
        </p:nvSpPr>
        <p:spPr/>
        <p:txBody>
          <a:bodyPr/>
          <a:lstStyle/>
          <a:p>
            <a:r>
              <a:rPr lang="en-US" dirty="0"/>
              <a:t>Liability and Property Damage</a:t>
            </a:r>
          </a:p>
        </p:txBody>
      </p:sp>
      <p:sp>
        <p:nvSpPr>
          <p:cNvPr id="3" name="Text Placeholder 2">
            <a:extLst>
              <a:ext uri="{FF2B5EF4-FFF2-40B4-BE49-F238E27FC236}">
                <a16:creationId xmlns:a16="http://schemas.microsoft.com/office/drawing/2014/main" id="{CB37B480-AA8E-47B6-8E6D-B7CE958017F3}"/>
              </a:ext>
            </a:extLst>
          </p:cNvPr>
          <p:cNvSpPr>
            <a:spLocks noGrp="1"/>
          </p:cNvSpPr>
          <p:nvPr>
            <p:ph sz="half" idx="1"/>
          </p:nvPr>
        </p:nvSpPr>
        <p:spPr/>
        <p:txBody>
          <a:bodyPr vert="horz" lIns="182880" tIns="182880" rIns="182880" bIns="45720" rtlCol="0" anchor="t">
            <a:noAutofit/>
          </a:bodyPr>
          <a:lstStyle/>
          <a:p>
            <a:r>
              <a:rPr lang="en-US" dirty="0"/>
              <a:t>Fault:</a:t>
            </a:r>
          </a:p>
          <a:p>
            <a:pPr lvl="1"/>
            <a:r>
              <a:rPr lang="en-US" dirty="0"/>
              <a:t>Must be the other person’s</a:t>
            </a:r>
          </a:p>
          <a:p>
            <a:pPr marL="461645" lvl="1" indent="-233045"/>
            <a:r>
              <a:rPr lang="en-US" dirty="0">
                <a:cs typeface="Arial"/>
              </a:rPr>
              <a:t>If it is your patient's fault– no recovery on lien</a:t>
            </a:r>
            <a:endParaRPr lang="en-US" dirty="0"/>
          </a:p>
          <a:p>
            <a:r>
              <a:rPr lang="en-US" dirty="0"/>
              <a:t>Damage: </a:t>
            </a:r>
          </a:p>
          <a:p>
            <a:pPr lvl="1"/>
            <a:r>
              <a:rPr lang="en-US" dirty="0"/>
              <a:t>Little or no property damage may cause:</a:t>
            </a:r>
          </a:p>
          <a:p>
            <a:pPr marL="857250" lvl="2" indent="-342900">
              <a:buFont typeface="+mj-lt"/>
              <a:buAutoNum type="arabicPeriod"/>
            </a:pPr>
            <a:r>
              <a:rPr lang="en-US" dirty="0"/>
              <a:t>No offer of settlement, which means  </a:t>
            </a:r>
          </a:p>
          <a:p>
            <a:pPr marL="857250" lvl="2" indent="-342900">
              <a:buFont typeface="+mj-lt"/>
              <a:buAutoNum type="arabicPeriod"/>
            </a:pPr>
            <a:r>
              <a:rPr lang="en-US" dirty="0"/>
              <a:t>No recovery, resulting in</a:t>
            </a:r>
          </a:p>
          <a:p>
            <a:pPr marL="857250" lvl="2"/>
            <a:r>
              <a:rPr lang="en-US" dirty="0"/>
              <a:t>Severe case of NMSTD </a:t>
            </a:r>
            <a:endParaRPr lang="en-US" dirty="0">
              <a:cs typeface="Arial"/>
            </a:endParaRPr>
          </a:p>
          <a:p>
            <a:pPr marL="514350" lvl="2" indent="0">
              <a:buNone/>
            </a:pPr>
            <a:r>
              <a:rPr lang="en-US" dirty="0"/>
              <a:t>(No Money Sent to Doctor)</a:t>
            </a:r>
          </a:p>
        </p:txBody>
      </p:sp>
    </p:spTree>
    <p:extLst>
      <p:ext uri="{BB962C8B-B14F-4D97-AF65-F5344CB8AC3E}">
        <p14:creationId xmlns:p14="http://schemas.microsoft.com/office/powerpoint/2010/main" val="218435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63D6F2-CCB6-4A87-A6C5-4BE73D1F6FE1}"/>
              </a:ext>
            </a:extLst>
          </p:cNvPr>
          <p:cNvSpPr>
            <a:spLocks noGrp="1"/>
          </p:cNvSpPr>
          <p:nvPr>
            <p:ph type="body" idx="4294967295"/>
          </p:nvPr>
        </p:nvSpPr>
        <p:spPr>
          <a:xfrm>
            <a:off x="0" y="1306513"/>
            <a:ext cx="6070600" cy="5002212"/>
          </a:xfrm>
        </p:spPr>
        <p:txBody>
          <a:bodyPr/>
          <a:lstStyle/>
          <a:p>
            <a:pPr marL="0" marR="0" lvl="0" indent="0" rtl="0">
              <a:buNone/>
            </a:pPr>
            <a:endParaRPr lang="en-US" b="0" i="0" u="none" strike="noStrike" baseline="0" dirty="0">
              <a:solidFill>
                <a:srgbClr val="404040"/>
              </a:solidFill>
              <a:latin typeface="Arial" panose="020B0604020202020204" pitchFamily="34" charset="0"/>
            </a:endParaRPr>
          </a:p>
        </p:txBody>
      </p:sp>
      <p:grpSp>
        <p:nvGrpSpPr>
          <p:cNvPr id="10" name="Group 9">
            <a:extLst>
              <a:ext uri="{FF2B5EF4-FFF2-40B4-BE49-F238E27FC236}">
                <a16:creationId xmlns:a16="http://schemas.microsoft.com/office/drawing/2014/main" id="{0F210B6A-8F32-4C07-807E-2A58F7CD05DE}"/>
              </a:ext>
            </a:extLst>
          </p:cNvPr>
          <p:cNvGrpSpPr/>
          <p:nvPr/>
        </p:nvGrpSpPr>
        <p:grpSpPr>
          <a:xfrm>
            <a:off x="5587139" y="-8207"/>
            <a:ext cx="7264739" cy="6949440"/>
            <a:chOff x="5029200" y="-44719"/>
            <a:chExt cx="7264739" cy="6949440"/>
          </a:xfrm>
        </p:grpSpPr>
        <p:pic>
          <p:nvPicPr>
            <p:cNvPr id="8" name="Picture 7">
              <a:extLst>
                <a:ext uri="{FF2B5EF4-FFF2-40B4-BE49-F238E27FC236}">
                  <a16:creationId xmlns:a16="http://schemas.microsoft.com/office/drawing/2014/main" id="{E445596C-3916-4B98-A2DD-0E2A452E6F81}"/>
                </a:ext>
              </a:extLst>
            </p:cNvPr>
            <p:cNvPicPr>
              <a:picLocks noChangeAspect="1"/>
            </p:cNvPicPr>
            <p:nvPr/>
          </p:nvPicPr>
          <p:blipFill rotWithShape="1">
            <a:blip r:embed="rId3">
              <a:extLst>
                <a:ext uri="{28A0092B-C50C-407E-A947-70E740481C1C}">
                  <a14:useLocalDpi xmlns:a14="http://schemas.microsoft.com/office/drawing/2010/main" val="0"/>
                </a:ext>
              </a:extLst>
            </a:blip>
            <a:srcRect l="30231"/>
            <a:stretch/>
          </p:blipFill>
          <p:spPr>
            <a:xfrm>
              <a:off x="5029200" y="-44719"/>
              <a:ext cx="7264739" cy="6949440"/>
            </a:xfrm>
            <a:prstGeom prst="rect">
              <a:avLst/>
            </a:prstGeom>
          </p:spPr>
        </p:pic>
        <p:sp>
          <p:nvSpPr>
            <p:cNvPr id="6" name="TextBox 5">
              <a:extLst>
                <a:ext uri="{FF2B5EF4-FFF2-40B4-BE49-F238E27FC236}">
                  <a16:creationId xmlns:a16="http://schemas.microsoft.com/office/drawing/2014/main" id="{7F9BF3B1-175D-4B42-9275-940EF22DD9B6}"/>
                </a:ext>
              </a:extLst>
            </p:cNvPr>
            <p:cNvSpPr txBox="1"/>
            <p:nvPr/>
          </p:nvSpPr>
          <p:spPr>
            <a:xfrm>
              <a:off x="8613775" y="671517"/>
              <a:ext cx="1968600" cy="1228724"/>
            </a:xfrm>
            <a:prstGeom prst="rect">
              <a:avLst/>
            </a:prstGeom>
            <a:solidFill>
              <a:srgbClr val="C2C2C2"/>
            </a:solidFill>
            <a:effectLst>
              <a:softEdge rad="50800"/>
            </a:effectLst>
          </p:spPr>
          <p:txBody>
            <a:bodyPr wrap="square" rtlCol="0">
              <a:noAutofit/>
            </a:bodyPr>
            <a:lstStyle/>
            <a:p>
              <a:pPr algn="ctr"/>
              <a:r>
                <a:rPr lang="en-US" sz="2800" spc="300" dirty="0" err="1">
                  <a:solidFill>
                    <a:schemeClr val="bg1">
                      <a:lumMod val="95000"/>
                      <a:alpha val="78000"/>
                    </a:schemeClr>
                  </a:solidFill>
                  <a:latin typeface="Mister Sirloin BTN Rare" panose="020E0504040107040201" pitchFamily="34" charset="0"/>
                  <a:cs typeface="MV Boli" panose="02000500030200090000" pitchFamily="2" charset="0"/>
                </a:rPr>
                <a:t>INSURINCE</a:t>
              </a:r>
              <a:endParaRPr lang="en-US" sz="2800" spc="300" dirty="0">
                <a:solidFill>
                  <a:schemeClr val="bg1">
                    <a:lumMod val="95000"/>
                    <a:alpha val="78000"/>
                  </a:schemeClr>
                </a:solidFill>
                <a:latin typeface="Mister Sirloin BTN Rare" panose="020E0504040107040201" pitchFamily="34" charset="0"/>
                <a:cs typeface="MV Boli" panose="02000500030200090000" pitchFamily="2" charset="0"/>
              </a:endParaRPr>
            </a:p>
            <a:p>
              <a:pPr algn="ctr"/>
              <a:r>
                <a:rPr lang="en-US" sz="2800" spc="300" dirty="0">
                  <a:solidFill>
                    <a:schemeClr val="bg1">
                      <a:lumMod val="95000"/>
                      <a:alpha val="78000"/>
                    </a:schemeClr>
                  </a:solidFill>
                  <a:latin typeface="Mister Sirloin BTN Rare" panose="020E0504040107040201" pitchFamily="34" charset="0"/>
                  <a:cs typeface="MV Boli" panose="02000500030200090000" pitchFamily="2" charset="0"/>
                </a:rPr>
                <a:t> </a:t>
              </a:r>
            </a:p>
          </p:txBody>
        </p:sp>
        <p:sp>
          <p:nvSpPr>
            <p:cNvPr id="11" name="TextBox 10">
              <a:extLst>
                <a:ext uri="{FF2B5EF4-FFF2-40B4-BE49-F238E27FC236}">
                  <a16:creationId xmlns:a16="http://schemas.microsoft.com/office/drawing/2014/main" id="{7B595CDB-014D-4F56-9F8A-A61F8DE3FDAE}"/>
                </a:ext>
              </a:extLst>
            </p:cNvPr>
            <p:cNvSpPr txBox="1"/>
            <p:nvPr/>
          </p:nvSpPr>
          <p:spPr>
            <a:xfrm rot="120000">
              <a:off x="8675276" y="1289130"/>
              <a:ext cx="1943214" cy="433079"/>
            </a:xfrm>
            <a:prstGeom prst="rect">
              <a:avLst/>
            </a:prstGeom>
            <a:noFill/>
          </p:spPr>
          <p:txBody>
            <a:bodyPr wrap="square" rtlCol="0">
              <a:noAutofit/>
            </a:bodyPr>
            <a:lstStyle/>
            <a:p>
              <a:pPr algn="l"/>
              <a:r>
                <a:rPr lang="en-US" sz="2800" spc="300" dirty="0">
                  <a:solidFill>
                    <a:schemeClr val="bg1">
                      <a:lumMod val="95000"/>
                      <a:alpha val="78000"/>
                    </a:schemeClr>
                  </a:solidFill>
                  <a:latin typeface="Mister Sirloin BTN Rare" panose="020E0504040107040201" pitchFamily="34" charset="0"/>
                  <a:cs typeface="MV Boli" panose="02000500030200090000" pitchFamily="2" charset="0"/>
                </a:rPr>
                <a:t>LEMONADE</a:t>
              </a:r>
            </a:p>
          </p:txBody>
        </p:sp>
        <p:sp>
          <p:nvSpPr>
            <p:cNvPr id="13" name="TextBox 12">
              <a:extLst>
                <a:ext uri="{FF2B5EF4-FFF2-40B4-BE49-F238E27FC236}">
                  <a16:creationId xmlns:a16="http://schemas.microsoft.com/office/drawing/2014/main" id="{3007AFB2-A339-47C4-A0EB-725CAE1CB95E}"/>
                </a:ext>
              </a:extLst>
            </p:cNvPr>
            <p:cNvSpPr txBox="1"/>
            <p:nvPr/>
          </p:nvSpPr>
          <p:spPr>
            <a:xfrm>
              <a:off x="8459906" y="962211"/>
              <a:ext cx="1873470" cy="461700"/>
            </a:xfrm>
            <a:prstGeom prst="rect">
              <a:avLst/>
            </a:prstGeom>
            <a:noFill/>
            <a:effectLst>
              <a:softEdge rad="50800"/>
            </a:effectLst>
          </p:spPr>
          <p:txBody>
            <a:bodyPr wrap="square" rtlCol="0">
              <a:noAutofit/>
            </a:bodyPr>
            <a:lstStyle/>
            <a:p>
              <a:pPr algn="ctr"/>
              <a:r>
                <a:rPr lang="en-US" sz="2800" spc="300" dirty="0">
                  <a:solidFill>
                    <a:schemeClr val="bg1">
                      <a:lumMod val="95000"/>
                      <a:alpha val="78000"/>
                    </a:schemeClr>
                  </a:solidFill>
                  <a:latin typeface="Mister Sirloin BTN Rare" panose="020E0504040107040201" pitchFamily="34" charset="0"/>
                  <a:cs typeface="MV Boli" panose="02000500030200090000" pitchFamily="2" charset="0"/>
                </a:rPr>
                <a:t>‘n</a:t>
              </a:r>
            </a:p>
          </p:txBody>
        </p:sp>
      </p:grpSp>
      <p:sp>
        <p:nvSpPr>
          <p:cNvPr id="9" name="Rectangle 8">
            <a:extLst>
              <a:ext uri="{FF2B5EF4-FFF2-40B4-BE49-F238E27FC236}">
                <a16:creationId xmlns:a16="http://schemas.microsoft.com/office/drawing/2014/main" id="{F44CA6FB-3473-4D49-93B8-0C4E0BEDB4DA}"/>
              </a:ext>
            </a:extLst>
          </p:cNvPr>
          <p:cNvSpPr/>
          <p:nvPr/>
        </p:nvSpPr>
        <p:spPr>
          <a:xfrm>
            <a:off x="0" y="-60594"/>
            <a:ext cx="6070391" cy="6918594"/>
          </a:xfrm>
          <a:prstGeom prst="rect">
            <a:avLst/>
          </a:prstGeom>
          <a:blipFill>
            <a:blip r:embed="rId4"/>
            <a:stretch>
              <a:fillRect l="-1" r="-739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C63238-E612-455C-A785-A5256569E3FC}"/>
              </a:ext>
            </a:extLst>
          </p:cNvPr>
          <p:cNvSpPr>
            <a:spLocks noGrp="1"/>
          </p:cNvSpPr>
          <p:nvPr>
            <p:ph type="title"/>
          </p:nvPr>
        </p:nvSpPr>
        <p:spPr>
          <a:xfrm>
            <a:off x="4936048" y="-43132"/>
            <a:ext cx="2268686" cy="6984365"/>
          </a:xfrm>
          <a:solidFill>
            <a:schemeClr val="tx2">
              <a:alpha val="90000"/>
            </a:schemeClr>
          </a:solidFill>
        </p:spPr>
        <p:txBody>
          <a:bodyPr>
            <a:normAutofit/>
          </a:bodyPr>
          <a:lstStyle/>
          <a:p>
            <a:pPr lvl="0" algn="ctr"/>
            <a:r>
              <a:rPr lang="en-US" sz="3600" dirty="0">
                <a:solidFill>
                  <a:schemeClr val="bg1"/>
                </a:solidFill>
                <a:latin typeface="Arial" panose="020B0604020202020204" pitchFamily="34" charset="0"/>
              </a:rPr>
              <a:t>Know the insurance company at fault</a:t>
            </a:r>
          </a:p>
        </p:txBody>
      </p:sp>
    </p:spTree>
    <p:extLst>
      <p:ext uri="{BB962C8B-B14F-4D97-AF65-F5344CB8AC3E}">
        <p14:creationId xmlns:p14="http://schemas.microsoft.com/office/powerpoint/2010/main" val="2634070898"/>
      </p:ext>
    </p:extLst>
  </p:cSld>
  <p:clrMapOvr>
    <a:masterClrMapping/>
  </p:clrMapOvr>
</p:sld>
</file>

<file path=ppt/theme/theme1.xml><?xml version="1.0" encoding="utf-8"?>
<a:theme xmlns:a="http://schemas.openxmlformats.org/drawingml/2006/main" name="MC">
  <a:themeElements>
    <a:clrScheme name="mcr">
      <a:dk1>
        <a:sysClr val="windowText" lastClr="000000"/>
      </a:dk1>
      <a:lt1>
        <a:sysClr val="window" lastClr="FFFFFF"/>
      </a:lt1>
      <a:dk2>
        <a:srgbClr val="242852"/>
      </a:dk2>
      <a:lt2>
        <a:srgbClr val="ACCBF9"/>
      </a:lt2>
      <a:accent1>
        <a:srgbClr val="20335C"/>
      </a:accent1>
      <a:accent2>
        <a:srgbClr val="28255F"/>
      </a:accent2>
      <a:accent3>
        <a:srgbClr val="A6604A"/>
      </a:accent3>
      <a:accent4>
        <a:srgbClr val="CF855A"/>
      </a:accent4>
      <a:accent5>
        <a:srgbClr val="8F4C31"/>
      </a:accent5>
      <a:accent6>
        <a:srgbClr val="9D90A0"/>
      </a:accent6>
      <a:hlink>
        <a:srgbClr val="9454C3"/>
      </a:hlink>
      <a:folHlink>
        <a:srgbClr val="3EBBF0"/>
      </a:folHlink>
    </a:clrScheme>
    <a:fontScheme name="W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0335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defRPr b="1" dirty="0"/>
        </a:defPPr>
      </a:lstStyle>
    </a:txDef>
  </a:objectDefaults>
  <a:extraClrSchemeLst/>
  <a:extLst>
    <a:ext uri="{05A4C25C-085E-4340-85A3-A5531E510DB2}">
      <thm15:themeFamily xmlns:thm15="http://schemas.microsoft.com/office/thememl/2012/main" name="MC" id="{9126A0C7-76F8-4D46-A044-CAFDD845241C}" vid="{653EADCF-6F70-43DE-8E65-CECD8D865F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MC</Template>
  <TotalTime>1044</TotalTime>
  <Words>1933</Words>
  <Application>Microsoft Office PowerPoint</Application>
  <PresentationFormat>Widescreen</PresentationFormat>
  <Paragraphs>199</Paragraphs>
  <Slides>24</Slides>
  <Notes>11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MC</vt:lpstr>
      <vt:lpstr>Treating (and Getting Paid)  in Personal Injury Cases</vt:lpstr>
      <vt:lpstr>Sorry, PI Cases</vt:lpstr>
      <vt:lpstr>A lien is a legal document you send to an insurance company and/or lawyer to protect your ability to be paid</vt:lpstr>
      <vt:lpstr>A lien protects your ability to be paid, by requiring your name is also listed on the insurance check</vt:lpstr>
      <vt:lpstr>PowerPoint Presentation</vt:lpstr>
      <vt:lpstr>When Should Treatment be on a Lien Basis?</vt:lpstr>
      <vt:lpstr>Lien Considerations</vt:lpstr>
      <vt:lpstr>Liability and Property Damage</vt:lpstr>
      <vt:lpstr>Know the insurance company at fault</vt:lpstr>
      <vt:lpstr>Patient's Attorney </vt:lpstr>
      <vt:lpstr>PowerPoint Presentation</vt:lpstr>
      <vt:lpstr>Insurance Limits</vt:lpstr>
      <vt:lpstr>Amount of Treatment</vt:lpstr>
      <vt:lpstr>Alternatives: Health Insurance, Medicare, Public Aid </vt:lpstr>
      <vt:lpstr>Bill Reduction Requests: 1. Preparation </vt:lpstr>
      <vt:lpstr>Bill Reduction Requests: 2. Evaluative</vt:lpstr>
      <vt:lpstr>Bill Reduction Requests: 3. Acceptance</vt:lpstr>
      <vt:lpstr>Lien Act 770 ILCS 23/ Health Care Services Lien Act</vt:lpstr>
      <vt:lpstr>Lien Effectiveness: Attorney Analysis</vt:lpstr>
      <vt:lpstr>Motion to Adjudicate Lien </vt:lpstr>
      <vt:lpstr>Motion To Adjudicate Lien</vt:lpstr>
      <vt:lpstr>Remedies if you’re not paid</vt:lpstr>
      <vt:lpstr>Hold harmless statute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Liens</dc:title>
  <dc:creator>tom rooks</dc:creator>
  <cp:lastModifiedBy>tom rooks</cp:lastModifiedBy>
  <cp:revision>211</cp:revision>
  <dcterms:created xsi:type="dcterms:W3CDTF">2018-11-30T21:31:28Z</dcterms:created>
  <dcterms:modified xsi:type="dcterms:W3CDTF">2019-04-09T16:56:10Z</dcterms:modified>
</cp:coreProperties>
</file>